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Override PartName="/ppt/tags/tag3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4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326" r:id="rId3"/>
    <p:sldId id="302" r:id="rId4"/>
    <p:sldId id="257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312" r:id="rId14"/>
    <p:sldId id="327" r:id="rId15"/>
    <p:sldId id="303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21" r:id="rId25"/>
    <p:sldId id="322" r:id="rId26"/>
    <p:sldId id="323" r:id="rId27"/>
    <p:sldId id="324" r:id="rId28"/>
    <p:sldId id="328" r:id="rId29"/>
    <p:sldId id="325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3" roundtripDataSignature="AMtx7micTI9benTgo7rggNIJs4aXVIkZ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397A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4" autoAdjust="0"/>
    <p:restoredTop sz="94660"/>
  </p:normalViewPr>
  <p:slideViewPr>
    <p:cSldViewPr snapToGrid="0">
      <p:cViewPr varScale="1">
        <p:scale>
          <a:sx n="95" d="100"/>
          <a:sy n="95" d="100"/>
        </p:scale>
        <p:origin x="72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7250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4640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4350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98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98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98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983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2878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41727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87221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7042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aseline="-25000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19103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98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1766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0266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253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519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327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1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aperswithcode.com/method/mobilenetv2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/>
          <p:nvPr/>
        </p:nvSpPr>
        <p:spPr>
          <a:xfrm>
            <a:off x="1177" y="7806"/>
            <a:ext cx="9645805" cy="51592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"/>
          <p:cNvSpPr/>
          <p:nvPr/>
        </p:nvSpPr>
        <p:spPr>
          <a:xfrm>
            <a:off x="4519683" y="31360"/>
            <a:ext cx="5127299" cy="5159214"/>
          </a:xfrm>
          <a:prstGeom prst="rect">
            <a:avLst/>
          </a:prstGeom>
          <a:gradFill>
            <a:gsLst>
              <a:gs pos="0">
                <a:schemeClr val="lt1"/>
              </a:gs>
              <a:gs pos="85000">
                <a:srgbClr val="181818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"/>
          <p:cNvSpPr txBox="1">
            <a:spLocks noGrp="1"/>
          </p:cNvSpPr>
          <p:nvPr>
            <p:ph type="ctrTitle"/>
          </p:nvPr>
        </p:nvSpPr>
        <p:spPr>
          <a:xfrm>
            <a:off x="1171411" y="717562"/>
            <a:ext cx="766209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54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Welcome</a:t>
            </a:r>
            <a:endParaRPr sz="5400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57" name="Google Shape;57;p1"/>
          <p:cNvGrpSpPr/>
          <p:nvPr/>
        </p:nvGrpSpPr>
        <p:grpSpPr>
          <a:xfrm>
            <a:off x="543817" y="4154458"/>
            <a:ext cx="1020725" cy="918808"/>
            <a:chOff x="7969924" y="4058816"/>
            <a:chExt cx="1020725" cy="918808"/>
          </a:xfrm>
        </p:grpSpPr>
        <p:sp>
          <p:nvSpPr>
            <p:cNvPr id="58" name="Google Shape;58;p1"/>
            <p:cNvSpPr/>
            <p:nvPr/>
          </p:nvSpPr>
          <p:spPr>
            <a:xfrm>
              <a:off x="8310166" y="4275875"/>
              <a:ext cx="680484" cy="701749"/>
            </a:xfrm>
            <a:prstGeom prst="ellipse">
              <a:avLst/>
            </a:prstGeom>
            <a:noFill/>
            <a:ln w="25400" cap="flat" cmpd="sng">
              <a:solidFill>
                <a:srgbClr val="3B6C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7969924" y="4058816"/>
              <a:ext cx="680484" cy="701749"/>
            </a:xfrm>
            <a:prstGeom prst="ellipse">
              <a:avLst/>
            </a:prstGeom>
            <a:noFill/>
            <a:ln w="25400" cap="flat" cmpd="sng">
              <a:solidFill>
                <a:srgbClr val="AA397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" name="Google Shape;60;p1"/>
          <p:cNvSpPr/>
          <p:nvPr/>
        </p:nvSpPr>
        <p:spPr>
          <a:xfrm>
            <a:off x="354481" y="-15748"/>
            <a:ext cx="60263" cy="5159247"/>
          </a:xfrm>
          <a:prstGeom prst="rect">
            <a:avLst/>
          </a:prstGeom>
          <a:solidFill>
            <a:srgbClr val="AA39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"/>
          <p:cNvSpPr/>
          <p:nvPr/>
        </p:nvSpPr>
        <p:spPr>
          <a:xfrm>
            <a:off x="433329" y="-15748"/>
            <a:ext cx="60263" cy="5159214"/>
          </a:xfrm>
          <a:prstGeom prst="rect">
            <a:avLst/>
          </a:prstGeom>
          <a:solidFill>
            <a:srgbClr val="3B6C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"/>
          <p:cNvSpPr/>
          <p:nvPr/>
        </p:nvSpPr>
        <p:spPr>
          <a:xfrm flipH="1">
            <a:off x="9646982" y="-7874"/>
            <a:ext cx="45719" cy="5159214"/>
          </a:xfrm>
          <a:prstGeom prst="rect">
            <a:avLst/>
          </a:prstGeom>
          <a:solidFill>
            <a:srgbClr val="3B6C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"/>
          <p:cNvSpPr/>
          <p:nvPr/>
        </p:nvSpPr>
        <p:spPr>
          <a:xfrm rot="5400000">
            <a:off x="4972324" y="259904"/>
            <a:ext cx="60263" cy="5159247"/>
          </a:xfrm>
          <a:prstGeom prst="rect">
            <a:avLst/>
          </a:prstGeom>
          <a:solidFill>
            <a:srgbClr val="AA39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935"/>
    </mc:Choice>
    <mc:Fallback xmlns="">
      <p:transition spd="slow" advTm="419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/>
          <p:nvPr/>
        </p:nvSpPr>
        <p:spPr>
          <a:xfrm>
            <a:off x="354481" y="-15748"/>
            <a:ext cx="60263" cy="5159247"/>
          </a:xfrm>
          <a:prstGeom prst="rect">
            <a:avLst/>
          </a:prstGeom>
          <a:solidFill>
            <a:srgbClr val="AA39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"/>
          <p:cNvSpPr/>
          <p:nvPr/>
        </p:nvSpPr>
        <p:spPr>
          <a:xfrm>
            <a:off x="433329" y="-15748"/>
            <a:ext cx="60263" cy="5159214"/>
          </a:xfrm>
          <a:prstGeom prst="rect">
            <a:avLst/>
          </a:prstGeom>
          <a:solidFill>
            <a:srgbClr val="3B6C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" name="Google Shape;75;p2"/>
          <p:cNvGrpSpPr/>
          <p:nvPr/>
        </p:nvGrpSpPr>
        <p:grpSpPr>
          <a:xfrm>
            <a:off x="85298" y="4061636"/>
            <a:ext cx="1063018" cy="915609"/>
            <a:chOff x="7969924" y="4058816"/>
            <a:chExt cx="1020725" cy="918808"/>
          </a:xfrm>
        </p:grpSpPr>
        <p:sp>
          <p:nvSpPr>
            <p:cNvPr id="76" name="Google Shape;76;p2"/>
            <p:cNvSpPr/>
            <p:nvPr/>
          </p:nvSpPr>
          <p:spPr>
            <a:xfrm>
              <a:off x="8310166" y="4275875"/>
              <a:ext cx="680484" cy="701749"/>
            </a:xfrm>
            <a:prstGeom prst="ellipse">
              <a:avLst/>
            </a:prstGeom>
            <a:noFill/>
            <a:ln w="25400" cap="flat" cmpd="sng">
              <a:solidFill>
                <a:srgbClr val="3B6C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969924" y="4058816"/>
              <a:ext cx="680484" cy="701749"/>
            </a:xfrm>
            <a:prstGeom prst="ellipse">
              <a:avLst/>
            </a:prstGeom>
            <a:noFill/>
            <a:ln w="25400" cap="flat" cmpd="sng">
              <a:solidFill>
                <a:srgbClr val="AA397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" name="Google Shape;79;p2"/>
          <p:cNvSpPr/>
          <p:nvPr/>
        </p:nvSpPr>
        <p:spPr>
          <a:xfrm>
            <a:off x="275633" y="0"/>
            <a:ext cx="60263" cy="5159247"/>
          </a:xfrm>
          <a:prstGeom prst="rect">
            <a:avLst/>
          </a:prstGeom>
          <a:solidFill>
            <a:srgbClr val="AA39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4A4FC9B5-E53D-482F-B552-C405B745BBAC}"/>
              </a:ext>
            </a:extLst>
          </p:cNvPr>
          <p:cNvSpPr txBox="1">
            <a:spLocks/>
          </p:cNvSpPr>
          <p:nvPr/>
        </p:nvSpPr>
        <p:spPr>
          <a:xfrm>
            <a:off x="793977" y="192051"/>
            <a:ext cx="9144000" cy="57606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Convolutional Neural Network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DB0C7D3-5472-427D-91A0-EEA8313AD4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12" y="1150672"/>
            <a:ext cx="7741258" cy="291096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1663B2F-B536-4803-BAA7-F85167EFA4D3}"/>
              </a:ext>
            </a:extLst>
          </p:cNvPr>
          <p:cNvSpPr/>
          <p:nvPr/>
        </p:nvSpPr>
        <p:spPr>
          <a:xfrm>
            <a:off x="8331930" y="4667693"/>
            <a:ext cx="544592" cy="471793"/>
          </a:xfrm>
          <a:prstGeom prst="rect">
            <a:avLst/>
          </a:prstGeom>
          <a:solidFill>
            <a:srgbClr val="AA39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7723FF-FCA3-4C0F-9CA4-A213C959C249}"/>
              </a:ext>
            </a:extLst>
          </p:cNvPr>
          <p:cNvSpPr txBox="1"/>
          <p:nvPr/>
        </p:nvSpPr>
        <p:spPr>
          <a:xfrm>
            <a:off x="8432066" y="4749700"/>
            <a:ext cx="544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65727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16"/>
    </mc:Choice>
    <mc:Fallback xmlns="">
      <p:transition spd="slow" advTm="1711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/>
          <p:nvPr/>
        </p:nvSpPr>
        <p:spPr>
          <a:xfrm>
            <a:off x="354481" y="-15748"/>
            <a:ext cx="60263" cy="5159247"/>
          </a:xfrm>
          <a:prstGeom prst="rect">
            <a:avLst/>
          </a:prstGeom>
          <a:solidFill>
            <a:srgbClr val="AA39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"/>
          <p:cNvSpPr/>
          <p:nvPr/>
        </p:nvSpPr>
        <p:spPr>
          <a:xfrm>
            <a:off x="433329" y="-15748"/>
            <a:ext cx="60263" cy="5159214"/>
          </a:xfrm>
          <a:prstGeom prst="rect">
            <a:avLst/>
          </a:prstGeom>
          <a:solidFill>
            <a:srgbClr val="3B6C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" name="Google Shape;75;p2"/>
          <p:cNvGrpSpPr/>
          <p:nvPr/>
        </p:nvGrpSpPr>
        <p:grpSpPr>
          <a:xfrm>
            <a:off x="85298" y="4061636"/>
            <a:ext cx="1063018" cy="915609"/>
            <a:chOff x="7969924" y="4058816"/>
            <a:chExt cx="1020725" cy="918808"/>
          </a:xfrm>
        </p:grpSpPr>
        <p:sp>
          <p:nvSpPr>
            <p:cNvPr id="76" name="Google Shape;76;p2"/>
            <p:cNvSpPr/>
            <p:nvPr/>
          </p:nvSpPr>
          <p:spPr>
            <a:xfrm>
              <a:off x="8310166" y="4275875"/>
              <a:ext cx="680484" cy="701749"/>
            </a:xfrm>
            <a:prstGeom prst="ellipse">
              <a:avLst/>
            </a:prstGeom>
            <a:noFill/>
            <a:ln w="25400" cap="flat" cmpd="sng">
              <a:solidFill>
                <a:srgbClr val="3B6C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969924" y="4058816"/>
              <a:ext cx="680484" cy="701749"/>
            </a:xfrm>
            <a:prstGeom prst="ellipse">
              <a:avLst/>
            </a:prstGeom>
            <a:noFill/>
            <a:ln w="25400" cap="flat" cmpd="sng">
              <a:solidFill>
                <a:srgbClr val="AA397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" name="Google Shape;79;p2"/>
          <p:cNvSpPr/>
          <p:nvPr/>
        </p:nvSpPr>
        <p:spPr>
          <a:xfrm>
            <a:off x="275633" y="0"/>
            <a:ext cx="60263" cy="5159247"/>
          </a:xfrm>
          <a:prstGeom prst="rect">
            <a:avLst/>
          </a:prstGeom>
          <a:solidFill>
            <a:srgbClr val="AA39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E1EAE5-DB38-4118-B04D-0D449BDC68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7" t="46859" r="213" b="1562"/>
          <a:stretch/>
        </p:blipFill>
        <p:spPr>
          <a:xfrm>
            <a:off x="1728418" y="924603"/>
            <a:ext cx="6295722" cy="2880320"/>
          </a:xfrm>
          <a:prstGeom prst="rect">
            <a:avLst/>
          </a:prstGeom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4A4FC9B5-E53D-482F-B552-C405B745BBAC}"/>
              </a:ext>
            </a:extLst>
          </p:cNvPr>
          <p:cNvSpPr txBox="1">
            <a:spLocks/>
          </p:cNvSpPr>
          <p:nvPr/>
        </p:nvSpPr>
        <p:spPr>
          <a:xfrm>
            <a:off x="595970" y="238266"/>
            <a:ext cx="9144000" cy="57606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Transfer Learning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B60FB2-25D9-4B25-A150-902118B9445F}"/>
              </a:ext>
            </a:extLst>
          </p:cNvPr>
          <p:cNvSpPr/>
          <p:nvPr/>
        </p:nvSpPr>
        <p:spPr>
          <a:xfrm>
            <a:off x="8331930" y="4667693"/>
            <a:ext cx="544592" cy="471793"/>
          </a:xfrm>
          <a:prstGeom prst="rect">
            <a:avLst/>
          </a:prstGeom>
          <a:solidFill>
            <a:srgbClr val="AA39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C156A2-A410-497D-ACCB-D9252F0CCB15}"/>
              </a:ext>
            </a:extLst>
          </p:cNvPr>
          <p:cNvSpPr txBox="1"/>
          <p:nvPr/>
        </p:nvSpPr>
        <p:spPr>
          <a:xfrm>
            <a:off x="8411167" y="4760942"/>
            <a:ext cx="455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111741493"/>
      </p:ext>
    </p:extLst>
  </p:cSld>
  <p:clrMapOvr>
    <a:masterClrMapping/>
  </p:clrMapOvr>
  <p:transition spd="slow" advTm="17818">
    <p:push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/>
          <p:nvPr/>
        </p:nvSpPr>
        <p:spPr>
          <a:xfrm>
            <a:off x="354481" y="-15748"/>
            <a:ext cx="60263" cy="5159247"/>
          </a:xfrm>
          <a:prstGeom prst="rect">
            <a:avLst/>
          </a:prstGeom>
          <a:solidFill>
            <a:srgbClr val="AA39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"/>
          <p:cNvSpPr/>
          <p:nvPr/>
        </p:nvSpPr>
        <p:spPr>
          <a:xfrm>
            <a:off x="433329" y="-15748"/>
            <a:ext cx="60263" cy="5159214"/>
          </a:xfrm>
          <a:prstGeom prst="rect">
            <a:avLst/>
          </a:prstGeom>
          <a:solidFill>
            <a:srgbClr val="3B6C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" name="Google Shape;75;p2"/>
          <p:cNvGrpSpPr/>
          <p:nvPr/>
        </p:nvGrpSpPr>
        <p:grpSpPr>
          <a:xfrm>
            <a:off x="85298" y="4061636"/>
            <a:ext cx="1063018" cy="915609"/>
            <a:chOff x="7969924" y="4058816"/>
            <a:chExt cx="1020725" cy="918808"/>
          </a:xfrm>
        </p:grpSpPr>
        <p:sp>
          <p:nvSpPr>
            <p:cNvPr id="76" name="Google Shape;76;p2"/>
            <p:cNvSpPr/>
            <p:nvPr/>
          </p:nvSpPr>
          <p:spPr>
            <a:xfrm>
              <a:off x="8310166" y="4275875"/>
              <a:ext cx="680484" cy="701749"/>
            </a:xfrm>
            <a:prstGeom prst="ellipse">
              <a:avLst/>
            </a:prstGeom>
            <a:noFill/>
            <a:ln w="25400" cap="flat" cmpd="sng">
              <a:solidFill>
                <a:srgbClr val="3B6C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969924" y="4058816"/>
              <a:ext cx="680484" cy="701749"/>
            </a:xfrm>
            <a:prstGeom prst="ellipse">
              <a:avLst/>
            </a:prstGeom>
            <a:noFill/>
            <a:ln w="25400" cap="flat" cmpd="sng">
              <a:solidFill>
                <a:srgbClr val="AA397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" name="Google Shape;79;p2"/>
          <p:cNvSpPr/>
          <p:nvPr/>
        </p:nvSpPr>
        <p:spPr>
          <a:xfrm>
            <a:off x="275633" y="0"/>
            <a:ext cx="60263" cy="5159247"/>
          </a:xfrm>
          <a:prstGeom prst="rect">
            <a:avLst/>
          </a:prstGeom>
          <a:solidFill>
            <a:srgbClr val="AA39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4A4FC9B5-E53D-482F-B552-C405B745BBAC}"/>
              </a:ext>
            </a:extLst>
          </p:cNvPr>
          <p:cNvSpPr txBox="1">
            <a:spLocks/>
          </p:cNvSpPr>
          <p:nvPr/>
        </p:nvSpPr>
        <p:spPr>
          <a:xfrm>
            <a:off x="597749" y="166254"/>
            <a:ext cx="9144000" cy="57606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Previous 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F59717-6544-4F6D-9245-93E1ECD6AD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88" b="52059"/>
          <a:stretch/>
        </p:blipFill>
        <p:spPr>
          <a:xfrm>
            <a:off x="793977" y="910534"/>
            <a:ext cx="4498841" cy="2028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17AD26-9DEB-48ED-974B-C8AED4BB2A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38" b="-1027"/>
          <a:stretch/>
        </p:blipFill>
        <p:spPr>
          <a:xfrm>
            <a:off x="1563790" y="3047319"/>
            <a:ext cx="4339692" cy="20286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07EF01-4DE1-4BF0-866E-22E2DF1F457C}"/>
              </a:ext>
            </a:extLst>
          </p:cNvPr>
          <p:cNvSpPr/>
          <p:nvPr/>
        </p:nvSpPr>
        <p:spPr>
          <a:xfrm>
            <a:off x="8331930" y="4667693"/>
            <a:ext cx="544592" cy="471793"/>
          </a:xfrm>
          <a:prstGeom prst="rect">
            <a:avLst/>
          </a:prstGeom>
          <a:solidFill>
            <a:srgbClr val="AA39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0FF7F8-F6AF-432C-BB08-D376D419BC4D}"/>
              </a:ext>
            </a:extLst>
          </p:cNvPr>
          <p:cNvSpPr txBox="1"/>
          <p:nvPr/>
        </p:nvSpPr>
        <p:spPr>
          <a:xfrm>
            <a:off x="8387424" y="4749700"/>
            <a:ext cx="455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449903564"/>
      </p:ext>
    </p:extLst>
  </p:cSld>
  <p:clrMapOvr>
    <a:masterClrMapping/>
  </p:clrMapOvr>
  <p:transition spd="slow" advTm="10421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1"/>
          <p:cNvGrpSpPr/>
          <p:nvPr/>
        </p:nvGrpSpPr>
        <p:grpSpPr>
          <a:xfrm>
            <a:off x="543817" y="4154458"/>
            <a:ext cx="1020725" cy="918808"/>
            <a:chOff x="7969924" y="4058816"/>
            <a:chExt cx="1020725" cy="918808"/>
          </a:xfrm>
        </p:grpSpPr>
        <p:sp>
          <p:nvSpPr>
            <p:cNvPr id="58" name="Google Shape;58;p1"/>
            <p:cNvSpPr/>
            <p:nvPr/>
          </p:nvSpPr>
          <p:spPr>
            <a:xfrm>
              <a:off x="8310166" y="4275875"/>
              <a:ext cx="680484" cy="701749"/>
            </a:xfrm>
            <a:prstGeom prst="ellipse">
              <a:avLst/>
            </a:prstGeom>
            <a:noFill/>
            <a:ln w="25400" cap="flat" cmpd="sng">
              <a:solidFill>
                <a:srgbClr val="3B6C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7969924" y="4058816"/>
              <a:ext cx="680484" cy="701749"/>
            </a:xfrm>
            <a:prstGeom prst="ellipse">
              <a:avLst/>
            </a:prstGeom>
            <a:noFill/>
            <a:ln w="25400" cap="flat" cmpd="sng">
              <a:solidFill>
                <a:srgbClr val="AA397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" name="Google Shape;60;p1"/>
          <p:cNvSpPr/>
          <p:nvPr/>
        </p:nvSpPr>
        <p:spPr>
          <a:xfrm>
            <a:off x="354481" y="-15748"/>
            <a:ext cx="60263" cy="5159247"/>
          </a:xfrm>
          <a:prstGeom prst="rect">
            <a:avLst/>
          </a:prstGeom>
          <a:solidFill>
            <a:srgbClr val="AA39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"/>
          <p:cNvSpPr/>
          <p:nvPr/>
        </p:nvSpPr>
        <p:spPr>
          <a:xfrm>
            <a:off x="433329" y="-15748"/>
            <a:ext cx="60263" cy="5159214"/>
          </a:xfrm>
          <a:prstGeom prst="rect">
            <a:avLst/>
          </a:prstGeom>
          <a:solidFill>
            <a:srgbClr val="3B6C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"/>
          <p:cNvSpPr/>
          <p:nvPr/>
        </p:nvSpPr>
        <p:spPr>
          <a:xfrm flipH="1">
            <a:off x="9074105" y="0"/>
            <a:ext cx="45719" cy="5159214"/>
          </a:xfrm>
          <a:prstGeom prst="rect">
            <a:avLst/>
          </a:prstGeom>
          <a:solidFill>
            <a:srgbClr val="3B6C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44;p6">
            <a:extLst>
              <a:ext uri="{FF2B5EF4-FFF2-40B4-BE49-F238E27FC236}">
                <a16:creationId xmlns:a16="http://schemas.microsoft.com/office/drawing/2014/main" id="{EF6E143C-3888-4C52-9809-7AA5F95ADA35}"/>
              </a:ext>
            </a:extLst>
          </p:cNvPr>
          <p:cNvSpPr/>
          <p:nvPr/>
        </p:nvSpPr>
        <p:spPr>
          <a:xfrm rot="2700000">
            <a:off x="637694" y="171260"/>
            <a:ext cx="439059" cy="698103"/>
          </a:xfrm>
          <a:custGeom>
            <a:avLst/>
            <a:gdLst/>
            <a:ahLst/>
            <a:cxnLst/>
            <a:rect l="l" t="t" r="r" b="b"/>
            <a:pathLst>
              <a:path w="2232248" h="4001999" extrusionOk="0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rgbClr val="AA39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87C4BA67-0274-49E5-901B-F8C234885CAD}"/>
              </a:ext>
            </a:extLst>
          </p:cNvPr>
          <p:cNvSpPr txBox="1">
            <a:spLocks/>
          </p:cNvSpPr>
          <p:nvPr/>
        </p:nvSpPr>
        <p:spPr>
          <a:xfrm>
            <a:off x="1239569" y="209365"/>
            <a:ext cx="9144000" cy="57606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 sz="24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9BAD80A-C854-4BA1-A78C-0ABA0BEA3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920" y="808343"/>
            <a:ext cx="1649513" cy="41028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78C141F-32AA-48EA-BF6C-6EC3ECD19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4898" y="1132608"/>
            <a:ext cx="1932363" cy="346017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D8BF326-CD9D-4BC9-8D01-66BAF35EEDE2}"/>
              </a:ext>
            </a:extLst>
          </p:cNvPr>
          <p:cNvCxnSpPr>
            <a:cxnSpLocks/>
          </p:cNvCxnSpPr>
          <p:nvPr/>
        </p:nvCxnSpPr>
        <p:spPr>
          <a:xfrm>
            <a:off x="3700407" y="1110161"/>
            <a:ext cx="0" cy="270163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EC8A3BB-D7D7-4173-8A2A-85961D1CFADD}"/>
              </a:ext>
            </a:extLst>
          </p:cNvPr>
          <p:cNvCxnSpPr>
            <a:cxnSpLocks/>
          </p:cNvCxnSpPr>
          <p:nvPr/>
        </p:nvCxnSpPr>
        <p:spPr>
          <a:xfrm>
            <a:off x="6172201" y="1132609"/>
            <a:ext cx="0" cy="2797654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60A73EC-C4EC-4A5F-8C93-AC2493E9F46E}"/>
              </a:ext>
            </a:extLst>
          </p:cNvPr>
          <p:cNvCxnSpPr/>
          <p:nvPr/>
        </p:nvCxnSpPr>
        <p:spPr>
          <a:xfrm>
            <a:off x="6172200" y="1143000"/>
            <a:ext cx="32269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D59A4B-ED08-45E5-A260-E3765C0FD48F}"/>
              </a:ext>
            </a:extLst>
          </p:cNvPr>
          <p:cNvCxnSpPr/>
          <p:nvPr/>
        </p:nvCxnSpPr>
        <p:spPr>
          <a:xfrm>
            <a:off x="6172201" y="3930263"/>
            <a:ext cx="32269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8B022FA-FC75-46A8-860B-66B29971129A}"/>
              </a:ext>
            </a:extLst>
          </p:cNvPr>
          <p:cNvCxnSpPr>
            <a:cxnSpLocks/>
          </p:cNvCxnSpPr>
          <p:nvPr/>
        </p:nvCxnSpPr>
        <p:spPr>
          <a:xfrm flipH="1">
            <a:off x="3329384" y="1132609"/>
            <a:ext cx="37102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BE19AE6-D03C-42BE-922F-870AA1EF1DCA}"/>
              </a:ext>
            </a:extLst>
          </p:cNvPr>
          <p:cNvCxnSpPr/>
          <p:nvPr/>
        </p:nvCxnSpPr>
        <p:spPr>
          <a:xfrm flipH="1">
            <a:off x="3332433" y="3813463"/>
            <a:ext cx="37102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D226871-4AE6-4FEC-9D54-2AE5B289E408}"/>
              </a:ext>
            </a:extLst>
          </p:cNvPr>
          <p:cNvCxnSpPr>
            <a:cxnSpLocks/>
          </p:cNvCxnSpPr>
          <p:nvPr/>
        </p:nvCxnSpPr>
        <p:spPr>
          <a:xfrm>
            <a:off x="3700407" y="2459314"/>
            <a:ext cx="247179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421DF05D-9648-4035-B421-948A77F69191}"/>
              </a:ext>
            </a:extLst>
          </p:cNvPr>
          <p:cNvSpPr/>
          <p:nvPr/>
        </p:nvSpPr>
        <p:spPr>
          <a:xfrm>
            <a:off x="3943241" y="2099579"/>
            <a:ext cx="1878715" cy="72280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Freeze the layers as these are trained on ImageNet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904A339-AC19-4259-BE5B-0783BEB7D954}"/>
              </a:ext>
            </a:extLst>
          </p:cNvPr>
          <p:cNvCxnSpPr>
            <a:cxnSpLocks/>
          </p:cNvCxnSpPr>
          <p:nvPr/>
        </p:nvCxnSpPr>
        <p:spPr>
          <a:xfrm>
            <a:off x="3700407" y="3990828"/>
            <a:ext cx="0" cy="45648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DC97A5C-0B60-4869-A97F-9A8C03D98742}"/>
              </a:ext>
            </a:extLst>
          </p:cNvPr>
          <p:cNvCxnSpPr>
            <a:cxnSpLocks/>
          </p:cNvCxnSpPr>
          <p:nvPr/>
        </p:nvCxnSpPr>
        <p:spPr>
          <a:xfrm>
            <a:off x="6172200" y="4078791"/>
            <a:ext cx="0" cy="279279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8397876-94DE-42E7-ADC0-EFE0AD1273D8}"/>
              </a:ext>
            </a:extLst>
          </p:cNvPr>
          <p:cNvCxnSpPr/>
          <p:nvPr/>
        </p:nvCxnSpPr>
        <p:spPr>
          <a:xfrm>
            <a:off x="6172200" y="4078791"/>
            <a:ext cx="32269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A6CA970-1841-4D44-B94B-13F3C9B6A5CF}"/>
              </a:ext>
            </a:extLst>
          </p:cNvPr>
          <p:cNvCxnSpPr/>
          <p:nvPr/>
        </p:nvCxnSpPr>
        <p:spPr>
          <a:xfrm flipH="1">
            <a:off x="3329384" y="3990828"/>
            <a:ext cx="37102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9679B67-3F70-4CBA-B7B8-442CD4EF8A7A}"/>
              </a:ext>
            </a:extLst>
          </p:cNvPr>
          <p:cNvCxnSpPr/>
          <p:nvPr/>
        </p:nvCxnSpPr>
        <p:spPr>
          <a:xfrm flipH="1">
            <a:off x="3329384" y="4447309"/>
            <a:ext cx="37102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4B52070-2B97-4DE6-BC7E-A1FDC1B05608}"/>
              </a:ext>
            </a:extLst>
          </p:cNvPr>
          <p:cNvCxnSpPr/>
          <p:nvPr/>
        </p:nvCxnSpPr>
        <p:spPr>
          <a:xfrm>
            <a:off x="6172200" y="4358070"/>
            <a:ext cx="32269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625044F-A8C7-4331-B60E-61CF1804B0D7}"/>
              </a:ext>
            </a:extLst>
          </p:cNvPr>
          <p:cNvCxnSpPr>
            <a:cxnSpLocks/>
          </p:cNvCxnSpPr>
          <p:nvPr/>
        </p:nvCxnSpPr>
        <p:spPr>
          <a:xfrm>
            <a:off x="3700407" y="4243087"/>
            <a:ext cx="247179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7FE12A9B-8DA6-4D80-9CE2-4422123D7902}"/>
              </a:ext>
            </a:extLst>
          </p:cNvPr>
          <p:cNvSpPr/>
          <p:nvPr/>
        </p:nvSpPr>
        <p:spPr>
          <a:xfrm>
            <a:off x="4014566" y="3712675"/>
            <a:ext cx="1878715" cy="87281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For the image categories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D03D145-7E36-4633-9BC2-11C5F40AFDAC}"/>
              </a:ext>
            </a:extLst>
          </p:cNvPr>
          <p:cNvSpPr txBox="1">
            <a:spLocks/>
          </p:cNvSpPr>
          <p:nvPr/>
        </p:nvSpPr>
        <p:spPr>
          <a:xfrm>
            <a:off x="1224301" y="262751"/>
            <a:ext cx="9144000" cy="57606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Pre trained Model of VGG16 &amp; ResNet50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48D6760-323A-4EBE-927C-6956DB1032CD}"/>
              </a:ext>
            </a:extLst>
          </p:cNvPr>
          <p:cNvSpPr/>
          <p:nvPr/>
        </p:nvSpPr>
        <p:spPr>
          <a:xfrm>
            <a:off x="8331930" y="4667693"/>
            <a:ext cx="544592" cy="471793"/>
          </a:xfrm>
          <a:prstGeom prst="rect">
            <a:avLst/>
          </a:prstGeom>
          <a:solidFill>
            <a:srgbClr val="AA39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70A8BC-C6B9-4824-9198-E00DBBD02000}"/>
              </a:ext>
            </a:extLst>
          </p:cNvPr>
          <p:cNvSpPr txBox="1"/>
          <p:nvPr/>
        </p:nvSpPr>
        <p:spPr>
          <a:xfrm>
            <a:off x="8372415" y="4749700"/>
            <a:ext cx="455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866244737"/>
      </p:ext>
    </p:extLst>
  </p:cSld>
  <p:clrMapOvr>
    <a:masterClrMapping/>
  </p:clrMapOvr>
  <p:transition spd="slow" advTm="54589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"/>
          <p:cNvSpPr/>
          <p:nvPr/>
        </p:nvSpPr>
        <p:spPr>
          <a:xfrm>
            <a:off x="354481" y="-15748"/>
            <a:ext cx="60263" cy="5159247"/>
          </a:xfrm>
          <a:prstGeom prst="rect">
            <a:avLst/>
          </a:prstGeom>
          <a:solidFill>
            <a:srgbClr val="AA39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"/>
          <p:cNvSpPr/>
          <p:nvPr/>
        </p:nvSpPr>
        <p:spPr>
          <a:xfrm>
            <a:off x="433329" y="-15748"/>
            <a:ext cx="60263" cy="5159214"/>
          </a:xfrm>
          <a:prstGeom prst="rect">
            <a:avLst/>
          </a:prstGeom>
          <a:solidFill>
            <a:srgbClr val="3B6C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"/>
          <p:cNvSpPr/>
          <p:nvPr/>
        </p:nvSpPr>
        <p:spPr>
          <a:xfrm flipH="1">
            <a:off x="9074105" y="0"/>
            <a:ext cx="45719" cy="5159214"/>
          </a:xfrm>
          <a:prstGeom prst="rect">
            <a:avLst/>
          </a:prstGeom>
          <a:solidFill>
            <a:srgbClr val="3B6C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44;p6">
            <a:extLst>
              <a:ext uri="{FF2B5EF4-FFF2-40B4-BE49-F238E27FC236}">
                <a16:creationId xmlns:a16="http://schemas.microsoft.com/office/drawing/2014/main" id="{EF6E143C-3888-4C52-9809-7AA5F95ADA35}"/>
              </a:ext>
            </a:extLst>
          </p:cNvPr>
          <p:cNvSpPr/>
          <p:nvPr/>
        </p:nvSpPr>
        <p:spPr>
          <a:xfrm rot="2700000">
            <a:off x="637694" y="171260"/>
            <a:ext cx="439059" cy="698103"/>
          </a:xfrm>
          <a:custGeom>
            <a:avLst/>
            <a:gdLst/>
            <a:ahLst/>
            <a:cxnLst/>
            <a:rect l="l" t="t" r="r" b="b"/>
            <a:pathLst>
              <a:path w="2232248" h="4001999" extrusionOk="0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rgbClr val="AA39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72285A-657A-4B13-A211-BFFBF3F2E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271" y="778009"/>
            <a:ext cx="7625979" cy="407077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47DEA93-D2FB-4B23-9577-01D25C11821E}"/>
              </a:ext>
            </a:extLst>
          </p:cNvPr>
          <p:cNvSpPr/>
          <p:nvPr/>
        </p:nvSpPr>
        <p:spPr>
          <a:xfrm>
            <a:off x="1137071" y="162391"/>
            <a:ext cx="43204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ResNet50 Architectural 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B30ECE-8B51-4F59-BD64-9A4C27AAB970}"/>
              </a:ext>
            </a:extLst>
          </p:cNvPr>
          <p:cNvSpPr/>
          <p:nvPr/>
        </p:nvSpPr>
        <p:spPr>
          <a:xfrm>
            <a:off x="1272885" y="4082529"/>
            <a:ext cx="4572000" cy="6985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92929"/>
                </a:solidFill>
                <a:latin typeface="Open Sans" panose="020B0606030504020204"/>
              </a:rPr>
              <a:t>Residual neural networks do this by utilizing skip connections, or shortcuts to jump over some layers.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0DF96C-AEC9-41E9-A031-21D246068A04}"/>
              </a:ext>
            </a:extLst>
          </p:cNvPr>
          <p:cNvSpPr/>
          <p:nvPr/>
        </p:nvSpPr>
        <p:spPr>
          <a:xfrm>
            <a:off x="8331930" y="4667693"/>
            <a:ext cx="544592" cy="471793"/>
          </a:xfrm>
          <a:prstGeom prst="rect">
            <a:avLst/>
          </a:prstGeom>
          <a:solidFill>
            <a:srgbClr val="AA39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655408-F4F8-4D54-9D0D-8EC2418BFB36}"/>
              </a:ext>
            </a:extLst>
          </p:cNvPr>
          <p:cNvSpPr txBox="1"/>
          <p:nvPr/>
        </p:nvSpPr>
        <p:spPr>
          <a:xfrm>
            <a:off x="8384164" y="4749700"/>
            <a:ext cx="544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70521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78"/>
    </mc:Choice>
    <mc:Fallback xmlns="">
      <p:transition spd="slow" advTm="12378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1"/>
          <p:cNvGrpSpPr/>
          <p:nvPr/>
        </p:nvGrpSpPr>
        <p:grpSpPr>
          <a:xfrm>
            <a:off x="543817" y="4154458"/>
            <a:ext cx="1020725" cy="918808"/>
            <a:chOff x="7969924" y="4058816"/>
            <a:chExt cx="1020725" cy="918808"/>
          </a:xfrm>
        </p:grpSpPr>
        <p:sp>
          <p:nvSpPr>
            <p:cNvPr id="58" name="Google Shape;58;p1"/>
            <p:cNvSpPr/>
            <p:nvPr/>
          </p:nvSpPr>
          <p:spPr>
            <a:xfrm>
              <a:off x="8310166" y="4275875"/>
              <a:ext cx="680484" cy="701749"/>
            </a:xfrm>
            <a:prstGeom prst="ellipse">
              <a:avLst/>
            </a:prstGeom>
            <a:noFill/>
            <a:ln w="25400" cap="flat" cmpd="sng">
              <a:solidFill>
                <a:srgbClr val="3B6C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7969924" y="4058816"/>
              <a:ext cx="680484" cy="701749"/>
            </a:xfrm>
            <a:prstGeom prst="ellipse">
              <a:avLst/>
            </a:prstGeom>
            <a:noFill/>
            <a:ln w="25400" cap="flat" cmpd="sng">
              <a:solidFill>
                <a:srgbClr val="AA397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" name="Google Shape;60;p1"/>
          <p:cNvSpPr/>
          <p:nvPr/>
        </p:nvSpPr>
        <p:spPr>
          <a:xfrm>
            <a:off x="354481" y="-15748"/>
            <a:ext cx="60263" cy="5159247"/>
          </a:xfrm>
          <a:prstGeom prst="rect">
            <a:avLst/>
          </a:prstGeom>
          <a:solidFill>
            <a:srgbClr val="AA39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"/>
          <p:cNvSpPr/>
          <p:nvPr/>
        </p:nvSpPr>
        <p:spPr>
          <a:xfrm>
            <a:off x="433329" y="-15748"/>
            <a:ext cx="60263" cy="5159214"/>
          </a:xfrm>
          <a:prstGeom prst="rect">
            <a:avLst/>
          </a:prstGeom>
          <a:solidFill>
            <a:srgbClr val="3B6C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"/>
          <p:cNvSpPr/>
          <p:nvPr/>
        </p:nvSpPr>
        <p:spPr>
          <a:xfrm flipH="1">
            <a:off x="9028385" y="-15748"/>
            <a:ext cx="45719" cy="5159214"/>
          </a:xfrm>
          <a:prstGeom prst="rect">
            <a:avLst/>
          </a:prstGeom>
          <a:solidFill>
            <a:srgbClr val="3B6C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44;p6">
            <a:extLst>
              <a:ext uri="{FF2B5EF4-FFF2-40B4-BE49-F238E27FC236}">
                <a16:creationId xmlns:a16="http://schemas.microsoft.com/office/drawing/2014/main" id="{EF6E143C-3888-4C52-9809-7AA5F95ADA35}"/>
              </a:ext>
            </a:extLst>
          </p:cNvPr>
          <p:cNvSpPr/>
          <p:nvPr/>
        </p:nvSpPr>
        <p:spPr>
          <a:xfrm rot="2700000">
            <a:off x="637694" y="171260"/>
            <a:ext cx="439059" cy="698103"/>
          </a:xfrm>
          <a:custGeom>
            <a:avLst/>
            <a:gdLst/>
            <a:ahLst/>
            <a:cxnLst/>
            <a:rect l="l" t="t" r="r" b="b"/>
            <a:pathLst>
              <a:path w="2232248" h="4001999" extrusionOk="0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rgbClr val="AA39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87C4BA67-0274-49E5-901B-F8C234885CAD}"/>
              </a:ext>
            </a:extLst>
          </p:cNvPr>
          <p:cNvSpPr txBox="1">
            <a:spLocks/>
          </p:cNvSpPr>
          <p:nvPr/>
        </p:nvSpPr>
        <p:spPr>
          <a:xfrm>
            <a:off x="1224301" y="-92287"/>
            <a:ext cx="9144000" cy="57606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 sz="26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948691-4C24-4FC0-99C8-5A3C93DAC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453" y="808343"/>
            <a:ext cx="7429500" cy="30615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C9244A-295C-4B85-A8E0-E14092BA075F}"/>
              </a:ext>
            </a:extLst>
          </p:cNvPr>
          <p:cNvSpPr txBox="1"/>
          <p:nvPr/>
        </p:nvSpPr>
        <p:spPr>
          <a:xfrm>
            <a:off x="1536160" y="3511159"/>
            <a:ext cx="7226085" cy="1345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i="0" dirty="0" err="1">
                <a:solidFill>
                  <a:srgbClr val="292929"/>
                </a:solidFill>
                <a:effectLst/>
                <a:latin typeface="Open Sans" panose="020B0606030504020204"/>
              </a:rPr>
              <a:t>DenseNets</a:t>
            </a:r>
            <a:r>
              <a:rPr lang="en-US" i="0" dirty="0">
                <a:solidFill>
                  <a:srgbClr val="292929"/>
                </a:solidFill>
                <a:effectLst/>
                <a:latin typeface="Open Sans" panose="020B0606030504020204"/>
              </a:rPr>
              <a:t> are divided into </a:t>
            </a:r>
            <a:r>
              <a:rPr lang="en-US" i="0" dirty="0" err="1">
                <a:solidFill>
                  <a:srgbClr val="292929"/>
                </a:solidFill>
                <a:effectLst/>
                <a:latin typeface="Open Sans" panose="020B0606030504020204"/>
              </a:rPr>
              <a:t>DenseBlocks</a:t>
            </a:r>
            <a:r>
              <a:rPr lang="en-US" i="0" dirty="0">
                <a:solidFill>
                  <a:srgbClr val="292929"/>
                </a:solidFill>
                <a:effectLst/>
                <a:latin typeface="Open Sans" panose="020B0606030504020204"/>
              </a:rPr>
              <a:t>, where the dimensions of the feature maps remains constant within a block, but the number of filters changes between them. These layers between them are called </a:t>
            </a:r>
            <a:r>
              <a:rPr lang="en-US" i="1" dirty="0">
                <a:solidFill>
                  <a:srgbClr val="292929"/>
                </a:solidFill>
                <a:effectLst/>
                <a:latin typeface="Open Sans" panose="020B0606030504020204"/>
              </a:rPr>
              <a:t>Transition Layers </a:t>
            </a:r>
            <a:r>
              <a:rPr lang="en-US" i="0" dirty="0">
                <a:solidFill>
                  <a:srgbClr val="292929"/>
                </a:solidFill>
                <a:effectLst/>
                <a:latin typeface="Open Sans" panose="020B0606030504020204"/>
              </a:rPr>
              <a:t>and take care of the </a:t>
            </a:r>
            <a:r>
              <a:rPr lang="en-US" i="0" dirty="0" err="1">
                <a:solidFill>
                  <a:srgbClr val="292929"/>
                </a:solidFill>
                <a:effectLst/>
                <a:latin typeface="Open Sans" panose="020B0606030504020204"/>
              </a:rPr>
              <a:t>downsampling</a:t>
            </a:r>
            <a:r>
              <a:rPr lang="en-US" i="0" dirty="0">
                <a:solidFill>
                  <a:srgbClr val="292929"/>
                </a:solidFill>
                <a:effectLst/>
                <a:latin typeface="Open Sans" panose="020B0606030504020204"/>
              </a:rPr>
              <a:t> applying a batch normalization, a 1x1 convolution and a 2x2 pooling layers.</a:t>
            </a:r>
            <a:endParaRPr lang="en-US" dirty="0">
              <a:latin typeface="Open Sans" panose="020B0606030504020204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9A6DED1-4DD7-4172-9719-F547FFDAD6D4}"/>
              </a:ext>
            </a:extLst>
          </p:cNvPr>
          <p:cNvSpPr txBox="1">
            <a:spLocks/>
          </p:cNvSpPr>
          <p:nvPr/>
        </p:nvSpPr>
        <p:spPr>
          <a:xfrm>
            <a:off x="1145453" y="311209"/>
            <a:ext cx="9144000" cy="57606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DenseNet121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641172-754F-4E46-B091-852362F8F6E8}"/>
              </a:ext>
            </a:extLst>
          </p:cNvPr>
          <p:cNvSpPr/>
          <p:nvPr/>
        </p:nvSpPr>
        <p:spPr>
          <a:xfrm>
            <a:off x="8331930" y="4667693"/>
            <a:ext cx="544592" cy="471793"/>
          </a:xfrm>
          <a:prstGeom prst="rect">
            <a:avLst/>
          </a:prstGeom>
          <a:solidFill>
            <a:srgbClr val="AA39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89FB44-42CD-469D-B1C7-4A1C9557D1B7}"/>
              </a:ext>
            </a:extLst>
          </p:cNvPr>
          <p:cNvSpPr txBox="1"/>
          <p:nvPr/>
        </p:nvSpPr>
        <p:spPr>
          <a:xfrm>
            <a:off x="8385557" y="4765489"/>
            <a:ext cx="528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983798795"/>
      </p:ext>
    </p:extLst>
  </p:cSld>
  <p:clrMapOvr>
    <a:masterClrMapping/>
  </p:clrMapOvr>
  <p:transition spd="slow" advTm="15925">
    <p:push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1"/>
          <p:cNvGrpSpPr/>
          <p:nvPr/>
        </p:nvGrpSpPr>
        <p:grpSpPr>
          <a:xfrm>
            <a:off x="543817" y="4154458"/>
            <a:ext cx="1020725" cy="918808"/>
            <a:chOff x="7969924" y="4058816"/>
            <a:chExt cx="1020725" cy="918808"/>
          </a:xfrm>
        </p:grpSpPr>
        <p:sp>
          <p:nvSpPr>
            <p:cNvPr id="58" name="Google Shape;58;p1"/>
            <p:cNvSpPr/>
            <p:nvPr/>
          </p:nvSpPr>
          <p:spPr>
            <a:xfrm>
              <a:off x="8310166" y="4275875"/>
              <a:ext cx="680484" cy="701749"/>
            </a:xfrm>
            <a:prstGeom prst="ellipse">
              <a:avLst/>
            </a:prstGeom>
            <a:noFill/>
            <a:ln w="25400" cap="flat" cmpd="sng">
              <a:solidFill>
                <a:srgbClr val="3B6C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7969924" y="4058816"/>
              <a:ext cx="680484" cy="701749"/>
            </a:xfrm>
            <a:prstGeom prst="ellipse">
              <a:avLst/>
            </a:prstGeom>
            <a:noFill/>
            <a:ln w="25400" cap="flat" cmpd="sng">
              <a:solidFill>
                <a:srgbClr val="AA397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" name="Google Shape;60;p1"/>
          <p:cNvSpPr/>
          <p:nvPr/>
        </p:nvSpPr>
        <p:spPr>
          <a:xfrm>
            <a:off x="354481" y="-15748"/>
            <a:ext cx="60263" cy="5159247"/>
          </a:xfrm>
          <a:prstGeom prst="rect">
            <a:avLst/>
          </a:prstGeom>
          <a:solidFill>
            <a:srgbClr val="AA39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"/>
          <p:cNvSpPr/>
          <p:nvPr/>
        </p:nvSpPr>
        <p:spPr>
          <a:xfrm>
            <a:off x="433329" y="-15748"/>
            <a:ext cx="60263" cy="5159214"/>
          </a:xfrm>
          <a:prstGeom prst="rect">
            <a:avLst/>
          </a:prstGeom>
          <a:solidFill>
            <a:srgbClr val="3B6C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"/>
          <p:cNvSpPr/>
          <p:nvPr/>
        </p:nvSpPr>
        <p:spPr>
          <a:xfrm flipH="1">
            <a:off x="9074105" y="0"/>
            <a:ext cx="45719" cy="5159214"/>
          </a:xfrm>
          <a:prstGeom prst="rect">
            <a:avLst/>
          </a:prstGeom>
          <a:solidFill>
            <a:srgbClr val="3B6C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44;p6">
            <a:extLst>
              <a:ext uri="{FF2B5EF4-FFF2-40B4-BE49-F238E27FC236}">
                <a16:creationId xmlns:a16="http://schemas.microsoft.com/office/drawing/2014/main" id="{EF6E143C-3888-4C52-9809-7AA5F95ADA35}"/>
              </a:ext>
            </a:extLst>
          </p:cNvPr>
          <p:cNvSpPr/>
          <p:nvPr/>
        </p:nvSpPr>
        <p:spPr>
          <a:xfrm rot="2700000">
            <a:off x="637694" y="171260"/>
            <a:ext cx="439059" cy="698103"/>
          </a:xfrm>
          <a:custGeom>
            <a:avLst/>
            <a:gdLst/>
            <a:ahLst/>
            <a:cxnLst/>
            <a:rect l="l" t="t" r="r" b="b"/>
            <a:pathLst>
              <a:path w="2232248" h="4001999" extrusionOk="0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rgbClr val="AA39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87C4BA67-0274-49E5-901B-F8C234885CAD}"/>
              </a:ext>
            </a:extLst>
          </p:cNvPr>
          <p:cNvSpPr txBox="1">
            <a:spLocks/>
          </p:cNvSpPr>
          <p:nvPr/>
        </p:nvSpPr>
        <p:spPr>
          <a:xfrm>
            <a:off x="1224301" y="232279"/>
            <a:ext cx="9144000" cy="57606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 sz="26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0839EA4-20B7-4B2E-BAD9-BDB9B7CBF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70" y="1022685"/>
            <a:ext cx="8108549" cy="18859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23C96E-EBDC-45FF-8AE6-40E20447C93B}"/>
              </a:ext>
            </a:extLst>
          </p:cNvPr>
          <p:cNvSpPr txBox="1"/>
          <p:nvPr/>
        </p:nvSpPr>
        <p:spPr>
          <a:xfrm>
            <a:off x="1224300" y="3052410"/>
            <a:ext cx="660132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Open Sans" panose="020B0606030504020204"/>
              </a:rPr>
              <a:t>The </a:t>
            </a:r>
            <a:r>
              <a:rPr lang="en-US" b="1" i="0" dirty="0">
                <a:solidFill>
                  <a:srgbClr val="202124"/>
                </a:solidFill>
                <a:effectLst/>
                <a:latin typeface="Open Sans" panose="020B0606030504020204"/>
              </a:rPr>
              <a:t>EfficientNet</a:t>
            </a:r>
            <a:r>
              <a:rPr lang="en-US" b="0" i="0" dirty="0">
                <a:solidFill>
                  <a:srgbClr val="202124"/>
                </a:solidFill>
                <a:effectLst/>
                <a:latin typeface="Open Sans" panose="020B0606030504020204"/>
              </a:rPr>
              <a:t>-</a:t>
            </a:r>
            <a:r>
              <a:rPr lang="en-US" b="1" i="0" dirty="0">
                <a:solidFill>
                  <a:srgbClr val="202124"/>
                </a:solidFill>
                <a:effectLst/>
                <a:latin typeface="Open Sans" panose="020B0606030504020204"/>
              </a:rPr>
              <a:t>B0 architecture</a:t>
            </a:r>
            <a:r>
              <a:rPr lang="en-US" b="0" i="0" dirty="0">
                <a:solidFill>
                  <a:srgbClr val="202124"/>
                </a:solidFill>
                <a:effectLst/>
                <a:latin typeface="Open Sans" panose="020B0606030504020204"/>
              </a:rPr>
              <a:t> wasn't developed by engineers but by the neural network itself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529"/>
                </a:solidFill>
                <a:effectLst/>
                <a:latin typeface="Open Sans" panose="020B0606030504020204"/>
                <a:cs typeface="Arial" panose="020B0604020202020204" pitchFamily="34" charset="0"/>
              </a:rPr>
              <a:t>The base EfficientNet-B0 network is based on the inverted bottleneck residual blocks of </a:t>
            </a:r>
            <a:r>
              <a:rPr lang="en-US" i="0" strike="noStrike" dirty="0">
                <a:solidFill>
                  <a:schemeClr val="tx1"/>
                </a:solidFill>
                <a:effectLst/>
                <a:latin typeface="Open Sans" panose="020B0606030504020204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MobileNetV2</a:t>
            </a:r>
            <a:r>
              <a:rPr lang="en-US" i="0" dirty="0">
                <a:solidFill>
                  <a:schemeClr val="tx1"/>
                </a:solidFill>
                <a:effectLst/>
                <a:latin typeface="Open Sans" panose="020B0606030504020204"/>
                <a:cs typeface="Arial" panose="020B0604020202020204" pitchFamily="34" charset="0"/>
              </a:rPr>
              <a:t>, </a:t>
            </a:r>
            <a:r>
              <a:rPr lang="en-US" b="0" i="0" dirty="0">
                <a:solidFill>
                  <a:srgbClr val="212529"/>
                </a:solidFill>
                <a:effectLst/>
                <a:latin typeface="Open Sans" panose="020B0606030504020204"/>
                <a:cs typeface="Arial" panose="020B0604020202020204" pitchFamily="34" charset="0"/>
              </a:rPr>
              <a:t>in addition to squeeze-and-excitation blocks.</a:t>
            </a:r>
            <a:endParaRPr lang="en-US" dirty="0">
              <a:latin typeface="Open Sans" panose="020B0606030504020204"/>
              <a:cs typeface="Arial" panose="020B0604020202020204" pitchFamily="34" charset="0"/>
            </a:endParaRPr>
          </a:p>
          <a:p>
            <a:endParaRPr lang="en-US" dirty="0">
              <a:latin typeface="Open Sans" panose="020B0606030504020204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3CEFA7D-E10E-462D-BC11-46BE5526E244}"/>
              </a:ext>
            </a:extLst>
          </p:cNvPr>
          <p:cNvSpPr txBox="1">
            <a:spLocks/>
          </p:cNvSpPr>
          <p:nvPr/>
        </p:nvSpPr>
        <p:spPr>
          <a:xfrm>
            <a:off x="1224300" y="268472"/>
            <a:ext cx="9144000" cy="57606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 err="1">
                <a:solidFill>
                  <a:schemeClr val="accent3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EfficientNet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BA15D8-912A-43B3-BEC2-F14CE12F6C40}"/>
              </a:ext>
            </a:extLst>
          </p:cNvPr>
          <p:cNvSpPr/>
          <p:nvPr/>
        </p:nvSpPr>
        <p:spPr>
          <a:xfrm>
            <a:off x="8331930" y="4667693"/>
            <a:ext cx="544592" cy="471793"/>
          </a:xfrm>
          <a:prstGeom prst="rect">
            <a:avLst/>
          </a:prstGeom>
          <a:solidFill>
            <a:srgbClr val="AA39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705F32-A9EB-427C-A740-D1396A5D482F}"/>
              </a:ext>
            </a:extLst>
          </p:cNvPr>
          <p:cNvSpPr txBox="1"/>
          <p:nvPr/>
        </p:nvSpPr>
        <p:spPr>
          <a:xfrm>
            <a:off x="8420986" y="4774019"/>
            <a:ext cx="455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954464921"/>
      </p:ext>
    </p:extLst>
  </p:cSld>
  <p:clrMapOvr>
    <a:masterClrMapping/>
  </p:clrMapOvr>
  <p:transition spd="slow" advTm="26392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/>
          <p:nvPr/>
        </p:nvSpPr>
        <p:spPr>
          <a:xfrm>
            <a:off x="354481" y="-15748"/>
            <a:ext cx="60263" cy="5159247"/>
          </a:xfrm>
          <a:prstGeom prst="rect">
            <a:avLst/>
          </a:prstGeom>
          <a:solidFill>
            <a:srgbClr val="AA39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"/>
          <p:cNvSpPr/>
          <p:nvPr/>
        </p:nvSpPr>
        <p:spPr>
          <a:xfrm>
            <a:off x="433329" y="-15748"/>
            <a:ext cx="60263" cy="5159214"/>
          </a:xfrm>
          <a:prstGeom prst="rect">
            <a:avLst/>
          </a:prstGeom>
          <a:solidFill>
            <a:srgbClr val="3B6C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"/>
          <p:cNvSpPr/>
          <p:nvPr/>
        </p:nvSpPr>
        <p:spPr>
          <a:xfrm>
            <a:off x="1150274" y="1150182"/>
            <a:ext cx="7067901" cy="360662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AA39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"/>
          <p:cNvSpPr/>
          <p:nvPr/>
        </p:nvSpPr>
        <p:spPr>
          <a:xfrm rot="-5400000" flipH="1">
            <a:off x="615951" y="216176"/>
            <a:ext cx="576064" cy="602724"/>
          </a:xfrm>
          <a:custGeom>
            <a:avLst/>
            <a:gdLst/>
            <a:ahLst/>
            <a:cxnLst/>
            <a:rect l="l" t="t" r="r" b="b"/>
            <a:pathLst>
              <a:path w="2928608" h="2758049" extrusionOk="0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rgbClr val="AA39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"/>
          <p:cNvSpPr/>
          <p:nvPr/>
        </p:nvSpPr>
        <p:spPr>
          <a:xfrm>
            <a:off x="9040631" y="-15781"/>
            <a:ext cx="60263" cy="5159247"/>
          </a:xfrm>
          <a:prstGeom prst="rect">
            <a:avLst/>
          </a:prstGeom>
          <a:solidFill>
            <a:srgbClr val="AA39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8B7AB7D1-C317-4F80-ABBB-66A2AC345554}"/>
              </a:ext>
            </a:extLst>
          </p:cNvPr>
          <p:cNvSpPr txBox="1">
            <a:spLocks/>
          </p:cNvSpPr>
          <p:nvPr/>
        </p:nvSpPr>
        <p:spPr>
          <a:xfrm>
            <a:off x="1205345" y="500836"/>
            <a:ext cx="9144000" cy="57606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 sz="24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1FB77B4-141B-4E63-A25F-0195CAA3D210}"/>
              </a:ext>
            </a:extLst>
          </p:cNvPr>
          <p:cNvGraphicFramePr/>
          <p:nvPr/>
        </p:nvGraphicFramePr>
        <p:xfrm>
          <a:off x="1205345" y="1275359"/>
          <a:ext cx="3142095" cy="1802513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1338486">
                  <a:extLst>
                    <a:ext uri="{9D8B030D-6E8A-4147-A177-3AD203B41FA5}">
                      <a16:colId xmlns:a16="http://schemas.microsoft.com/office/drawing/2014/main" val="3811216787"/>
                    </a:ext>
                  </a:extLst>
                </a:gridCol>
                <a:gridCol w="843355">
                  <a:extLst>
                    <a:ext uri="{9D8B030D-6E8A-4147-A177-3AD203B41FA5}">
                      <a16:colId xmlns:a16="http://schemas.microsoft.com/office/drawing/2014/main" val="2745858207"/>
                    </a:ext>
                  </a:extLst>
                </a:gridCol>
                <a:gridCol w="960254">
                  <a:extLst>
                    <a:ext uri="{9D8B030D-6E8A-4147-A177-3AD203B41FA5}">
                      <a16:colId xmlns:a16="http://schemas.microsoft.com/office/drawing/2014/main" val="1877734476"/>
                    </a:ext>
                  </a:extLst>
                </a:gridCol>
              </a:tblGrid>
              <a:tr h="646374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CNN Architecture­­­­s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Training accuracy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u="none" strike="noStrike" dirty="0">
                          <a:effectLst/>
                        </a:rPr>
                        <a:t>Prediction accuracy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3258123407"/>
                  </a:ext>
                </a:extLst>
              </a:tr>
              <a:tr h="272733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VGG16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95%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84.64%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2237436137"/>
                  </a:ext>
                </a:extLst>
              </a:tr>
              <a:tr h="272733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ResNet50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99%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53.01%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2183768877"/>
                  </a:ext>
                </a:extLst>
              </a:tr>
              <a:tr h="272733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Dense Net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u="none" strike="noStrike" dirty="0">
                          <a:effectLst/>
                        </a:rPr>
                        <a:t>98%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u="none" strike="noStrike" dirty="0">
                          <a:effectLst/>
                        </a:rPr>
                        <a:t>66.36%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3474352739"/>
                  </a:ext>
                </a:extLst>
              </a:tr>
              <a:tr h="304604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u="none" strike="noStrike" dirty="0">
                          <a:effectLst/>
                        </a:rPr>
                        <a:t>Efficient Net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97%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u="none" strike="noStrike" dirty="0">
                          <a:effectLst/>
                        </a:rPr>
                        <a:t>60%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2045600712"/>
                  </a:ext>
                </a:extLst>
              </a:tr>
            </a:tbl>
          </a:graphicData>
        </a:graphic>
      </p:graphicFrame>
      <p:sp>
        <p:nvSpPr>
          <p:cNvPr id="2" name="Arrow: Left 1">
            <a:extLst>
              <a:ext uri="{FF2B5EF4-FFF2-40B4-BE49-F238E27FC236}">
                <a16:creationId xmlns:a16="http://schemas.microsoft.com/office/drawing/2014/main" id="{0AD28D37-6A94-456B-AA48-92C5AAA39DE8}"/>
              </a:ext>
            </a:extLst>
          </p:cNvPr>
          <p:cNvSpPr/>
          <p:nvPr/>
        </p:nvSpPr>
        <p:spPr>
          <a:xfrm>
            <a:off x="4407767" y="1385397"/>
            <a:ext cx="628627" cy="399663"/>
          </a:xfrm>
          <a:prstGeom prst="lef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62298A-271F-42F0-88B8-125D26077689}"/>
              </a:ext>
            </a:extLst>
          </p:cNvPr>
          <p:cNvSpPr/>
          <p:nvPr/>
        </p:nvSpPr>
        <p:spPr>
          <a:xfrm>
            <a:off x="5096721" y="1275358"/>
            <a:ext cx="1955925" cy="57606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Dataset 1</a:t>
            </a:r>
          </a:p>
          <a:p>
            <a:pPr algn="ctr"/>
            <a:r>
              <a:rPr lang="en-US" dirty="0"/>
              <a:t>Our formatted dataset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F8D08C4-E4FF-4C07-8764-484FAC78222C}"/>
              </a:ext>
            </a:extLst>
          </p:cNvPr>
          <p:cNvGraphicFramePr/>
          <p:nvPr/>
        </p:nvGraphicFramePr>
        <p:xfrm>
          <a:off x="4966301" y="2786197"/>
          <a:ext cx="3147674" cy="1897915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1130271">
                  <a:extLst>
                    <a:ext uri="{9D8B030D-6E8A-4147-A177-3AD203B41FA5}">
                      <a16:colId xmlns:a16="http://schemas.microsoft.com/office/drawing/2014/main" val="3741420917"/>
                    </a:ext>
                  </a:extLst>
                </a:gridCol>
                <a:gridCol w="1071129">
                  <a:extLst>
                    <a:ext uri="{9D8B030D-6E8A-4147-A177-3AD203B41FA5}">
                      <a16:colId xmlns:a16="http://schemas.microsoft.com/office/drawing/2014/main" val="136847438"/>
                    </a:ext>
                  </a:extLst>
                </a:gridCol>
                <a:gridCol w="946274">
                  <a:extLst>
                    <a:ext uri="{9D8B030D-6E8A-4147-A177-3AD203B41FA5}">
                      <a16:colId xmlns:a16="http://schemas.microsoft.com/office/drawing/2014/main" val="1101608213"/>
                    </a:ext>
                  </a:extLst>
                </a:gridCol>
              </a:tblGrid>
              <a:tr h="762535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u="none" strike="noStrike" dirty="0">
                          <a:effectLst/>
                        </a:rPr>
                        <a:t>CNN Architecture­­­­s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Training accuracy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Prediction accuracy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3497566317"/>
                  </a:ext>
                </a:extLst>
              </a:tr>
              <a:tr h="259995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VGG16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99%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78.95%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1904920453"/>
                  </a:ext>
                </a:extLst>
              </a:tr>
              <a:tr h="259995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ResNet50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100%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52.63%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2832614324"/>
                  </a:ext>
                </a:extLst>
              </a:tr>
              <a:tr h="259995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Dense Net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100%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76.32%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1064889988"/>
                  </a:ext>
                </a:extLst>
              </a:tr>
              <a:tr h="259995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Efficient Net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97%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u="none" strike="noStrike" dirty="0">
                          <a:effectLst/>
                        </a:rPr>
                        <a:t>55%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4190689930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59D5A17C-EFF4-4E27-897C-E9CACE495033}"/>
              </a:ext>
            </a:extLst>
          </p:cNvPr>
          <p:cNvSpPr/>
          <p:nvPr/>
        </p:nvSpPr>
        <p:spPr>
          <a:xfrm>
            <a:off x="1891909" y="3880368"/>
            <a:ext cx="2063825" cy="64539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Dataset 2</a:t>
            </a:r>
          </a:p>
          <a:p>
            <a:pPr algn="ctr"/>
            <a:r>
              <a:rPr lang="en-US" dirty="0"/>
              <a:t>Collected dataset from base paper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88891C1-E52D-4256-B5BA-477B996B999C}"/>
              </a:ext>
            </a:extLst>
          </p:cNvPr>
          <p:cNvSpPr/>
          <p:nvPr/>
        </p:nvSpPr>
        <p:spPr>
          <a:xfrm>
            <a:off x="4096047" y="3959915"/>
            <a:ext cx="736310" cy="4863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CD5A68D-9D5D-454F-84C7-0D7BF875B665}"/>
              </a:ext>
            </a:extLst>
          </p:cNvPr>
          <p:cNvSpPr txBox="1">
            <a:spLocks/>
          </p:cNvSpPr>
          <p:nvPr/>
        </p:nvSpPr>
        <p:spPr>
          <a:xfrm>
            <a:off x="1126497" y="427554"/>
            <a:ext cx="9144000" cy="57606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Individual model accuracy of this 4 architecture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58A8B5-B5AE-4727-9FFF-C74F4BDBB936}"/>
              </a:ext>
            </a:extLst>
          </p:cNvPr>
          <p:cNvSpPr/>
          <p:nvPr/>
        </p:nvSpPr>
        <p:spPr>
          <a:xfrm>
            <a:off x="8331930" y="4667693"/>
            <a:ext cx="544592" cy="471793"/>
          </a:xfrm>
          <a:prstGeom prst="rect">
            <a:avLst/>
          </a:prstGeom>
          <a:solidFill>
            <a:srgbClr val="AA39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3E0F4A-FDBD-4921-A174-9A6E862F48D8}"/>
              </a:ext>
            </a:extLst>
          </p:cNvPr>
          <p:cNvSpPr txBox="1"/>
          <p:nvPr/>
        </p:nvSpPr>
        <p:spPr>
          <a:xfrm>
            <a:off x="8420986" y="4774019"/>
            <a:ext cx="455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17</a:t>
            </a:r>
          </a:p>
        </p:txBody>
      </p:sp>
    </p:spTree>
  </p:cSld>
  <p:clrMapOvr>
    <a:masterClrMapping/>
  </p:clrMapOvr>
  <p:transition spd="slow" advTm="21053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"/>
          <p:cNvSpPr/>
          <p:nvPr/>
        </p:nvSpPr>
        <p:spPr>
          <a:xfrm rot="5400000">
            <a:off x="4430159" y="-2374517"/>
            <a:ext cx="576207" cy="5325242"/>
          </a:xfrm>
          <a:prstGeom prst="rect">
            <a:avLst/>
          </a:prstGeom>
          <a:solidFill>
            <a:schemeClr val="dk1">
              <a:alpha val="69803"/>
            </a:schemeClr>
          </a:solidFill>
          <a:ln w="25400" cap="flat" cmpd="sng">
            <a:solidFill>
              <a:srgbClr val="AA39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9"/>
          <p:cNvSpPr/>
          <p:nvPr/>
        </p:nvSpPr>
        <p:spPr>
          <a:xfrm>
            <a:off x="2421661" y="-87037"/>
            <a:ext cx="4777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Ensemble Method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endParaRPr sz="3600" b="0" i="0" u="none" strike="noStrike" cap="none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97" name="Google Shape;197;p9"/>
          <p:cNvSpPr/>
          <p:nvPr/>
        </p:nvSpPr>
        <p:spPr>
          <a:xfrm>
            <a:off x="354481" y="-15748"/>
            <a:ext cx="60263" cy="5159247"/>
          </a:xfrm>
          <a:prstGeom prst="rect">
            <a:avLst/>
          </a:prstGeom>
          <a:solidFill>
            <a:srgbClr val="AA39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9"/>
          <p:cNvSpPr/>
          <p:nvPr/>
        </p:nvSpPr>
        <p:spPr>
          <a:xfrm>
            <a:off x="275633" y="0"/>
            <a:ext cx="60263" cy="5159247"/>
          </a:xfrm>
          <a:prstGeom prst="rect">
            <a:avLst/>
          </a:prstGeom>
          <a:solidFill>
            <a:srgbClr val="AA39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23190C-8E01-4F14-BF66-F42EC790C1F7}"/>
              </a:ext>
            </a:extLst>
          </p:cNvPr>
          <p:cNvSpPr txBox="1"/>
          <p:nvPr/>
        </p:nvSpPr>
        <p:spPr>
          <a:xfrm>
            <a:off x="616611" y="758555"/>
            <a:ext cx="7910777" cy="1668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effectLst/>
                <a:latin typeface="Open Sans"/>
              </a:rPr>
              <a:t>Ensemble of Models </a:t>
            </a:r>
            <a:r>
              <a:rPr lang="en-US" b="0" i="0" dirty="0">
                <a:solidFill>
                  <a:schemeClr val="tx1"/>
                </a:solidFill>
                <a:effectLst/>
                <a:latin typeface="Open Sans"/>
              </a:rPr>
              <a:t>use multiple learning algorithms to obtain better predictive performance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/>
              </a:rPr>
              <a:t>Is a</a:t>
            </a:r>
            <a:r>
              <a:rPr lang="en-US" b="0" dirty="0">
                <a:solidFill>
                  <a:schemeClr val="tx1"/>
                </a:solidFill>
                <a:effectLst/>
                <a:latin typeface="Open Sans"/>
              </a:rPr>
              <a:t> solution to the high variance of neural networks is to train multiple models and combine their predictions.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Open Sans"/>
              </a:rPr>
              <a:t>reducing the variance &amp; generalization error in the prediction, the ensemble can also result in better predictions than any single best model.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C55C4AB-8872-4AE8-B17F-062E667EB68E}"/>
              </a:ext>
            </a:extLst>
          </p:cNvPr>
          <p:cNvGrpSpPr/>
          <p:nvPr/>
        </p:nvGrpSpPr>
        <p:grpSpPr>
          <a:xfrm>
            <a:off x="829295" y="2790879"/>
            <a:ext cx="3617716" cy="1066257"/>
            <a:chOff x="1091043" y="321017"/>
            <a:chExt cx="5725394" cy="152746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D79773-370B-4113-A042-468B37F341AC}"/>
                </a:ext>
              </a:extLst>
            </p:cNvPr>
            <p:cNvSpPr/>
            <p:nvPr/>
          </p:nvSpPr>
          <p:spPr>
            <a:xfrm>
              <a:off x="1091043" y="613058"/>
              <a:ext cx="1631373" cy="33250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 1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7BBB985-4A07-45B6-BD45-8D33843A58BF}"/>
                </a:ext>
              </a:extLst>
            </p:cNvPr>
            <p:cNvSpPr/>
            <p:nvPr/>
          </p:nvSpPr>
          <p:spPr>
            <a:xfrm>
              <a:off x="1091043" y="1075456"/>
              <a:ext cx="1631373" cy="33250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 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6162734-A703-4DFC-A23A-29790FDC4D05}"/>
                </a:ext>
              </a:extLst>
            </p:cNvPr>
            <p:cNvSpPr/>
            <p:nvPr/>
          </p:nvSpPr>
          <p:spPr>
            <a:xfrm>
              <a:off x="1091043" y="1515972"/>
              <a:ext cx="1631373" cy="33250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 3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782ED29-B757-4BCC-B8A8-77ABBE918744}"/>
                </a:ext>
              </a:extLst>
            </p:cNvPr>
            <p:cNvSpPr/>
            <p:nvPr/>
          </p:nvSpPr>
          <p:spPr>
            <a:xfrm>
              <a:off x="3262745" y="1012004"/>
              <a:ext cx="1631373" cy="43121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Ensemble 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D9D323A-BDDE-4DD5-9D55-8FB0B946FD8A}"/>
                </a:ext>
              </a:extLst>
            </p:cNvPr>
            <p:cNvSpPr/>
            <p:nvPr/>
          </p:nvSpPr>
          <p:spPr>
            <a:xfrm>
              <a:off x="5185064" y="1063951"/>
              <a:ext cx="1631373" cy="33250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Prediction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3F4F712-9C9D-4468-B31B-70B13E62B576}"/>
                </a:ext>
              </a:extLst>
            </p:cNvPr>
            <p:cNvSpPr/>
            <p:nvPr/>
          </p:nvSpPr>
          <p:spPr>
            <a:xfrm>
              <a:off x="3262745" y="321017"/>
              <a:ext cx="1631373" cy="33250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input</a:t>
              </a:r>
            </a:p>
          </p:txBody>
        </p: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4C08C30C-A5E4-40C1-9211-3DAE545F744B}"/>
                </a:ext>
              </a:extLst>
            </p:cNvPr>
            <p:cNvCxnSpPr>
              <a:cxnSpLocks/>
            </p:cNvCxnSpPr>
            <p:nvPr/>
          </p:nvCxnSpPr>
          <p:spPr>
            <a:xfrm>
              <a:off x="2722416" y="669102"/>
              <a:ext cx="540329" cy="4312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116B522-A58A-4090-9CEC-0FE87B3E1560}"/>
                </a:ext>
              </a:extLst>
            </p:cNvPr>
            <p:cNvCxnSpPr/>
            <p:nvPr/>
          </p:nvCxnSpPr>
          <p:spPr>
            <a:xfrm flipV="1">
              <a:off x="2722416" y="1209437"/>
              <a:ext cx="54032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F42AA710-F275-4DE3-9D6E-775BAD83C356}"/>
                </a:ext>
              </a:extLst>
            </p:cNvPr>
            <p:cNvCxnSpPr>
              <a:stCxn id="21" idx="3"/>
            </p:cNvCxnSpPr>
            <p:nvPr/>
          </p:nvCxnSpPr>
          <p:spPr>
            <a:xfrm flipV="1">
              <a:off x="2722416" y="1344513"/>
              <a:ext cx="540329" cy="33771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DA1104A-3048-4809-A039-6A38FA5AA344}"/>
                </a:ext>
              </a:extLst>
            </p:cNvPr>
            <p:cNvCxnSpPr>
              <a:stCxn id="22" idx="3"/>
              <a:endCxn id="23" idx="1"/>
            </p:cNvCxnSpPr>
            <p:nvPr/>
          </p:nvCxnSpPr>
          <p:spPr>
            <a:xfrm>
              <a:off x="4894118" y="1227613"/>
              <a:ext cx="290946" cy="25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281DD9A-D5DC-4ED8-86F8-E4C289D940C6}"/>
                </a:ext>
              </a:extLst>
            </p:cNvPr>
            <p:cNvCxnSpPr>
              <a:stCxn id="24" idx="2"/>
              <a:endCxn id="22" idx="0"/>
            </p:cNvCxnSpPr>
            <p:nvPr/>
          </p:nvCxnSpPr>
          <p:spPr>
            <a:xfrm>
              <a:off x="4078432" y="653526"/>
              <a:ext cx="0" cy="3584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82DA334-453E-4338-BDB2-B4906F4A0956}"/>
              </a:ext>
            </a:extLst>
          </p:cNvPr>
          <p:cNvGrpSpPr/>
          <p:nvPr/>
        </p:nvGrpSpPr>
        <p:grpSpPr>
          <a:xfrm>
            <a:off x="2311782" y="3900109"/>
            <a:ext cx="6477737" cy="969672"/>
            <a:chOff x="1361206" y="2321511"/>
            <a:chExt cx="7081420" cy="125473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5F3474C-C5AA-4824-B3EB-EC69BC51D8BA}"/>
                </a:ext>
              </a:extLst>
            </p:cNvPr>
            <p:cNvSpPr/>
            <p:nvPr/>
          </p:nvSpPr>
          <p:spPr>
            <a:xfrm>
              <a:off x="2849707" y="2348346"/>
              <a:ext cx="1091046" cy="280564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Dataset 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3863064-F799-48AC-926D-8C5BF06E281E}"/>
                </a:ext>
              </a:extLst>
            </p:cNvPr>
            <p:cNvSpPr/>
            <p:nvPr/>
          </p:nvSpPr>
          <p:spPr>
            <a:xfrm>
              <a:off x="2831522" y="2798630"/>
              <a:ext cx="1091046" cy="280564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Dataset 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7A5B24-D124-449B-B58A-00BF2AA672FF}"/>
                </a:ext>
              </a:extLst>
            </p:cNvPr>
            <p:cNvSpPr/>
            <p:nvPr/>
          </p:nvSpPr>
          <p:spPr>
            <a:xfrm>
              <a:off x="2831522" y="3295686"/>
              <a:ext cx="1091046" cy="280564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Dataset 3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E5AF58A-4C04-461A-B6BA-799D37D289AD}"/>
                </a:ext>
              </a:extLst>
            </p:cNvPr>
            <p:cNvSpPr/>
            <p:nvPr/>
          </p:nvSpPr>
          <p:spPr>
            <a:xfrm>
              <a:off x="1361206" y="2798630"/>
              <a:ext cx="1091046" cy="280564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Dataset  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CC73788-236B-4E4E-944D-BC4EEC83D64A}"/>
                </a:ext>
              </a:extLst>
            </p:cNvPr>
            <p:cNvSpPr/>
            <p:nvPr/>
          </p:nvSpPr>
          <p:spPr>
            <a:xfrm>
              <a:off x="4320023" y="2321511"/>
              <a:ext cx="1096241" cy="33250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 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B2A8C0B-EC1E-4CBF-B0AF-F7A568395B0C}"/>
                </a:ext>
              </a:extLst>
            </p:cNvPr>
            <p:cNvSpPr/>
            <p:nvPr/>
          </p:nvSpPr>
          <p:spPr>
            <a:xfrm>
              <a:off x="4327817" y="2798630"/>
              <a:ext cx="1091046" cy="280564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 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2120BBB-EC4F-4733-AC90-944675D479BA}"/>
                </a:ext>
              </a:extLst>
            </p:cNvPr>
            <p:cNvSpPr/>
            <p:nvPr/>
          </p:nvSpPr>
          <p:spPr>
            <a:xfrm>
              <a:off x="4327817" y="3295686"/>
              <a:ext cx="1091046" cy="280564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 3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978E8F0-2DAC-4DA1-9BC3-74765313A3C4}"/>
                </a:ext>
              </a:extLst>
            </p:cNvPr>
            <p:cNvSpPr/>
            <p:nvPr/>
          </p:nvSpPr>
          <p:spPr>
            <a:xfrm>
              <a:off x="5824112" y="2802105"/>
              <a:ext cx="1091046" cy="280564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Ensemble 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216A9AB-1391-4565-BAD2-DD3E358DE3D0}"/>
                </a:ext>
              </a:extLst>
            </p:cNvPr>
            <p:cNvSpPr/>
            <p:nvPr/>
          </p:nvSpPr>
          <p:spPr>
            <a:xfrm>
              <a:off x="7351580" y="2811330"/>
              <a:ext cx="1091046" cy="280564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Prediction </a:t>
              </a:r>
            </a:p>
          </p:txBody>
        </p: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794EEC25-7887-4186-B4B7-F846E83E55F9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 flipV="1">
              <a:off x="2470437" y="2488628"/>
              <a:ext cx="379270" cy="33078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559571B3-CCC9-4F97-B35E-F82408F9EA21}"/>
                </a:ext>
              </a:extLst>
            </p:cNvPr>
            <p:cNvCxnSpPr>
              <a:stCxn id="34" idx="3"/>
              <a:endCxn id="32" idx="1"/>
            </p:cNvCxnSpPr>
            <p:nvPr/>
          </p:nvCxnSpPr>
          <p:spPr>
            <a:xfrm>
              <a:off x="2452252" y="2938912"/>
              <a:ext cx="379270" cy="12700"/>
            </a:xfrm>
            <a:prstGeom prst="bentConnector3">
              <a:avLst>
                <a:gd name="adj1" fmla="val 91096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341E6023-8EDA-4289-A5D3-86E94A8BE04B}"/>
                </a:ext>
              </a:extLst>
            </p:cNvPr>
            <p:cNvCxnSpPr>
              <a:cxnSpLocks/>
              <a:endCxn id="33" idx="1"/>
            </p:cNvCxnSpPr>
            <p:nvPr/>
          </p:nvCxnSpPr>
          <p:spPr>
            <a:xfrm>
              <a:off x="2452252" y="3067079"/>
              <a:ext cx="379270" cy="36888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ED4D972-02D6-49E8-AD97-335138D50BDB}"/>
                </a:ext>
              </a:extLst>
            </p:cNvPr>
            <p:cNvCxnSpPr>
              <a:cxnSpLocks/>
              <a:stCxn id="31" idx="3"/>
              <a:endCxn id="35" idx="1"/>
            </p:cNvCxnSpPr>
            <p:nvPr/>
          </p:nvCxnSpPr>
          <p:spPr>
            <a:xfrm flipV="1">
              <a:off x="3940753" y="2487766"/>
              <a:ext cx="379270" cy="8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3EF4C32-D3B1-46A4-B5DE-15FAED487EC0}"/>
                </a:ext>
              </a:extLst>
            </p:cNvPr>
            <p:cNvCxnSpPr>
              <a:stCxn id="32" idx="3"/>
              <a:endCxn id="36" idx="1"/>
            </p:cNvCxnSpPr>
            <p:nvPr/>
          </p:nvCxnSpPr>
          <p:spPr>
            <a:xfrm>
              <a:off x="3922568" y="2938912"/>
              <a:ext cx="4052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0AB14B4-2ED0-4BAC-B5B3-C2F5BC6D8DF1}"/>
                </a:ext>
              </a:extLst>
            </p:cNvPr>
            <p:cNvCxnSpPr>
              <a:stCxn id="33" idx="3"/>
              <a:endCxn id="37" idx="1"/>
            </p:cNvCxnSpPr>
            <p:nvPr/>
          </p:nvCxnSpPr>
          <p:spPr>
            <a:xfrm>
              <a:off x="3922568" y="3435968"/>
              <a:ext cx="4052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EB02E9A-BF9E-4E6E-AA8E-1639A8832183}"/>
                </a:ext>
              </a:extLst>
            </p:cNvPr>
            <p:cNvCxnSpPr>
              <a:stCxn id="36" idx="3"/>
              <a:endCxn id="38" idx="1"/>
            </p:cNvCxnSpPr>
            <p:nvPr/>
          </p:nvCxnSpPr>
          <p:spPr>
            <a:xfrm>
              <a:off x="5418863" y="2938912"/>
              <a:ext cx="405249" cy="34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EFAF4C0-AB7F-4101-A796-9A92B33750E7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>
              <a:off x="6915158" y="2942387"/>
              <a:ext cx="436422" cy="92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0AE06F63-CFAE-4AFB-99FE-B548A256C6D9}"/>
              </a:ext>
            </a:extLst>
          </p:cNvPr>
          <p:cNvSpPr/>
          <p:nvPr/>
        </p:nvSpPr>
        <p:spPr>
          <a:xfrm>
            <a:off x="8331930" y="4667693"/>
            <a:ext cx="544592" cy="471793"/>
          </a:xfrm>
          <a:prstGeom prst="rect">
            <a:avLst/>
          </a:prstGeom>
          <a:solidFill>
            <a:srgbClr val="AA39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85CCD13-2C41-4831-9BA1-17BBAADA0A64}"/>
              </a:ext>
            </a:extLst>
          </p:cNvPr>
          <p:cNvSpPr txBox="1"/>
          <p:nvPr/>
        </p:nvSpPr>
        <p:spPr>
          <a:xfrm>
            <a:off x="8376458" y="4749700"/>
            <a:ext cx="455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18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46919">
        <p14:gallery dir="l"/>
      </p:transition>
    </mc:Choice>
    <mc:Fallback xmlns="">
      <p:transition spd="slow" advTm="46919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"/>
          <p:cNvSpPr txBox="1">
            <a:spLocks noGrp="1"/>
          </p:cNvSpPr>
          <p:nvPr>
            <p:ph type="ctrTitle"/>
          </p:nvPr>
        </p:nvSpPr>
        <p:spPr>
          <a:xfrm>
            <a:off x="605381" y="278852"/>
            <a:ext cx="8520600" cy="732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200" i="1" dirty="0">
                <a:solidFill>
                  <a:srgbClr val="AA397A"/>
                </a:solidFill>
              </a:rPr>
              <a:t>Ensemble Method </a:t>
            </a:r>
            <a:endParaRPr sz="3200" dirty="0">
              <a:solidFill>
                <a:srgbClr val="595959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50" name="Google Shape;150;p7"/>
          <p:cNvSpPr/>
          <p:nvPr/>
        </p:nvSpPr>
        <p:spPr>
          <a:xfrm>
            <a:off x="354481" y="-15748"/>
            <a:ext cx="60263" cy="5159247"/>
          </a:xfrm>
          <a:prstGeom prst="rect">
            <a:avLst/>
          </a:prstGeom>
          <a:solidFill>
            <a:srgbClr val="AA39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7"/>
          <p:cNvSpPr/>
          <p:nvPr/>
        </p:nvSpPr>
        <p:spPr>
          <a:xfrm>
            <a:off x="433329" y="-15748"/>
            <a:ext cx="60263" cy="5159214"/>
          </a:xfrm>
          <a:prstGeom prst="rect">
            <a:avLst/>
          </a:prstGeom>
          <a:solidFill>
            <a:srgbClr val="3B6C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" name="Google Shape;152;p7"/>
          <p:cNvGrpSpPr/>
          <p:nvPr/>
        </p:nvGrpSpPr>
        <p:grpSpPr>
          <a:xfrm rot="4645681">
            <a:off x="490220" y="163666"/>
            <a:ext cx="747506" cy="684448"/>
            <a:chOff x="7969924" y="4058816"/>
            <a:chExt cx="1020725" cy="918808"/>
          </a:xfrm>
        </p:grpSpPr>
        <p:sp>
          <p:nvSpPr>
            <p:cNvPr id="153" name="Google Shape;153;p7"/>
            <p:cNvSpPr/>
            <p:nvPr/>
          </p:nvSpPr>
          <p:spPr>
            <a:xfrm>
              <a:off x="8310166" y="4275875"/>
              <a:ext cx="680484" cy="701749"/>
            </a:xfrm>
            <a:prstGeom prst="ellipse">
              <a:avLst/>
            </a:prstGeom>
            <a:noFill/>
            <a:ln w="25400" cap="flat" cmpd="sng">
              <a:solidFill>
                <a:srgbClr val="3B6C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7969924" y="4058816"/>
              <a:ext cx="680484" cy="701749"/>
            </a:xfrm>
            <a:prstGeom prst="ellipse">
              <a:avLst/>
            </a:prstGeom>
            <a:noFill/>
            <a:ln w="25400" cap="flat" cmpd="sng">
              <a:solidFill>
                <a:srgbClr val="AA397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" name="Google Shape;156;p7"/>
          <p:cNvSpPr/>
          <p:nvPr/>
        </p:nvSpPr>
        <p:spPr>
          <a:xfrm>
            <a:off x="9024951" y="0"/>
            <a:ext cx="60263" cy="5159247"/>
          </a:xfrm>
          <a:prstGeom prst="rect">
            <a:avLst/>
          </a:prstGeom>
          <a:solidFill>
            <a:srgbClr val="AA39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7" name="Google Shape;157;p7"/>
          <p:cNvGrpSpPr/>
          <p:nvPr/>
        </p:nvGrpSpPr>
        <p:grpSpPr>
          <a:xfrm>
            <a:off x="4279662" y="1580271"/>
            <a:ext cx="1118102" cy="1199245"/>
            <a:chOff x="4320091" y="2066020"/>
            <a:chExt cx="3508056" cy="3539758"/>
          </a:xfrm>
        </p:grpSpPr>
        <p:sp>
          <p:nvSpPr>
            <p:cNvPr id="158" name="Google Shape;158;p7"/>
            <p:cNvSpPr/>
            <p:nvPr/>
          </p:nvSpPr>
          <p:spPr>
            <a:xfrm rot="-2700000">
              <a:off x="5819307" y="2441514"/>
              <a:ext cx="1660791" cy="1660792"/>
            </a:xfrm>
            <a:prstGeom prst="roundRect">
              <a:avLst>
                <a:gd name="adj" fmla="val 15614"/>
              </a:avLst>
            </a:prstGeom>
            <a:solidFill>
              <a:schemeClr val="accent3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7"/>
            <p:cNvSpPr/>
            <p:nvPr/>
          </p:nvSpPr>
          <p:spPr>
            <a:xfrm rot="-2700000">
              <a:off x="4668141" y="2409981"/>
              <a:ext cx="1660792" cy="1660792"/>
            </a:xfrm>
            <a:prstGeom prst="roundRect">
              <a:avLst>
                <a:gd name="adj" fmla="val 15614"/>
              </a:avLst>
            </a:prstGeom>
            <a:solidFill>
              <a:srgbClr val="AA397A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7"/>
            <p:cNvSpPr/>
            <p:nvPr/>
          </p:nvSpPr>
          <p:spPr>
            <a:xfrm rot="-2700000">
              <a:off x="4664053" y="3601025"/>
              <a:ext cx="1660791" cy="1660792"/>
            </a:xfrm>
            <a:prstGeom prst="roundRect">
              <a:avLst>
                <a:gd name="adj" fmla="val 15614"/>
              </a:avLst>
            </a:prstGeom>
            <a:solidFill>
              <a:srgbClr val="3B6CA9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7"/>
            <p:cNvSpPr/>
            <p:nvPr/>
          </p:nvSpPr>
          <p:spPr>
            <a:xfrm rot="-2700000">
              <a:off x="5823394" y="3587404"/>
              <a:ext cx="1660792" cy="1660792"/>
            </a:xfrm>
            <a:custGeom>
              <a:avLst/>
              <a:gdLst/>
              <a:ahLst/>
              <a:cxnLst/>
              <a:rect l="l" t="t" r="r" b="b"/>
              <a:pathLst>
                <a:path w="1660792" h="1660792" extrusionOk="0">
                  <a:moveTo>
                    <a:pt x="851127" y="0"/>
                  </a:moveTo>
                  <a:lnTo>
                    <a:pt x="851127" y="587475"/>
                  </a:lnTo>
                  <a:cubicBezTo>
                    <a:pt x="851127" y="730691"/>
                    <a:pt x="967227" y="846791"/>
                    <a:pt x="1110443" y="846791"/>
                  </a:cubicBezTo>
                  <a:lnTo>
                    <a:pt x="1660792" y="846791"/>
                  </a:lnTo>
                  <a:lnTo>
                    <a:pt x="1660792" y="1401476"/>
                  </a:lnTo>
                  <a:cubicBezTo>
                    <a:pt x="1660792" y="1544692"/>
                    <a:pt x="1544692" y="1660792"/>
                    <a:pt x="1401476" y="1660792"/>
                  </a:cubicBezTo>
                  <a:lnTo>
                    <a:pt x="259316" y="1660792"/>
                  </a:lnTo>
                  <a:cubicBezTo>
                    <a:pt x="116100" y="1660792"/>
                    <a:pt x="0" y="1544692"/>
                    <a:pt x="0" y="1401476"/>
                  </a:cubicBezTo>
                  <a:lnTo>
                    <a:pt x="0" y="259316"/>
                  </a:lnTo>
                  <a:cubicBezTo>
                    <a:pt x="0" y="116100"/>
                    <a:pt x="116100" y="0"/>
                    <a:pt x="2593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62" name="Google Shape;162;p7"/>
          <p:cNvCxnSpPr/>
          <p:nvPr/>
        </p:nvCxnSpPr>
        <p:spPr>
          <a:xfrm rot="10800000" flipH="1">
            <a:off x="5194141" y="1174378"/>
            <a:ext cx="3232200" cy="255900"/>
          </a:xfrm>
          <a:prstGeom prst="bentConnector3">
            <a:avLst>
              <a:gd name="adj1" fmla="val 167"/>
            </a:avLst>
          </a:prstGeom>
          <a:noFill/>
          <a:ln w="19050" cap="flat" cmpd="sng">
            <a:solidFill>
              <a:srgbClr val="3B6CA9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4" name="Google Shape;164;p7"/>
          <p:cNvCxnSpPr/>
          <p:nvPr/>
        </p:nvCxnSpPr>
        <p:spPr>
          <a:xfrm rot="10800000">
            <a:off x="1190437" y="1198453"/>
            <a:ext cx="3232200" cy="255900"/>
          </a:xfrm>
          <a:prstGeom prst="bentConnector3">
            <a:avLst>
              <a:gd name="adj1" fmla="val 167"/>
            </a:avLst>
          </a:prstGeom>
          <a:noFill/>
          <a:ln w="19050" cap="flat" cmpd="sng">
            <a:solidFill>
              <a:srgbClr val="AA397A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2A4B655-D5EF-48A6-A25C-6D4880210EBE}"/>
              </a:ext>
            </a:extLst>
          </p:cNvPr>
          <p:cNvSpPr txBox="1"/>
          <p:nvPr/>
        </p:nvSpPr>
        <p:spPr>
          <a:xfrm>
            <a:off x="1751469" y="1721153"/>
            <a:ext cx="2207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3B6CA9"/>
                </a:solidFill>
                <a:latin typeface="Cambria"/>
                <a:ea typeface="Cambria"/>
                <a:cs typeface="Cambria"/>
                <a:sym typeface="Cambria"/>
              </a:rPr>
              <a:t>Average</a:t>
            </a:r>
            <a:endParaRPr lang="en-US" sz="3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C5808A-302A-4DD2-BF44-1786B0F091ED}"/>
              </a:ext>
            </a:extLst>
          </p:cNvPr>
          <p:cNvSpPr txBox="1"/>
          <p:nvPr/>
        </p:nvSpPr>
        <p:spPr>
          <a:xfrm>
            <a:off x="5928911" y="1654969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AA397A"/>
                </a:solidFill>
                <a:latin typeface="Cambria"/>
                <a:ea typeface="Cambria"/>
                <a:cs typeface="Cambria"/>
                <a:sym typeface="Cambria"/>
              </a:rPr>
              <a:t>Max Voting </a:t>
            </a:r>
            <a:endParaRPr lang="en-US" sz="3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BB5372-DAB6-4945-B939-CDED03FFBC33}"/>
              </a:ext>
            </a:extLst>
          </p:cNvPr>
          <p:cNvSpPr txBox="1"/>
          <p:nvPr/>
        </p:nvSpPr>
        <p:spPr>
          <a:xfrm>
            <a:off x="907508" y="2474844"/>
            <a:ext cx="3404776" cy="1668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0" i="0" dirty="0">
                <a:solidFill>
                  <a:srgbClr val="202122"/>
                </a:solidFill>
                <a:effectLst/>
                <a:latin typeface="Open Sans"/>
              </a:rPr>
              <a:t>Ensemble averaging creates a group of networks, each with low bias and high variance, then combines them to a new network with (hopefully) low bias and low variance</a:t>
            </a:r>
            <a:endParaRPr lang="en-US" dirty="0">
              <a:latin typeface="Open San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55DF7F-A8A3-4758-8A47-F7EF9CFA6425}"/>
              </a:ext>
            </a:extLst>
          </p:cNvPr>
          <p:cNvSpPr txBox="1"/>
          <p:nvPr/>
        </p:nvSpPr>
        <p:spPr>
          <a:xfrm>
            <a:off x="5408246" y="2525991"/>
            <a:ext cx="3592536" cy="1345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3C3C3B"/>
                </a:solidFill>
                <a:effectLst/>
                <a:latin typeface="Open Sans"/>
              </a:rPr>
              <a:t>In max-voting, each base model makes a prediction and votes for each sample. Only the sample class with the highest votes is included in the final predictive class.</a:t>
            </a:r>
            <a:endParaRPr lang="en-US" dirty="0">
              <a:latin typeface="Open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7DD944-98E2-4403-936F-F0790FEBC3BA}"/>
              </a:ext>
            </a:extLst>
          </p:cNvPr>
          <p:cNvSpPr/>
          <p:nvPr/>
        </p:nvSpPr>
        <p:spPr>
          <a:xfrm>
            <a:off x="8331930" y="4667693"/>
            <a:ext cx="544592" cy="471793"/>
          </a:xfrm>
          <a:prstGeom prst="rect">
            <a:avLst/>
          </a:prstGeom>
          <a:solidFill>
            <a:srgbClr val="AA39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C164DE-D807-40EB-BCBA-A79717A5CB58}"/>
              </a:ext>
            </a:extLst>
          </p:cNvPr>
          <p:cNvSpPr txBox="1"/>
          <p:nvPr/>
        </p:nvSpPr>
        <p:spPr>
          <a:xfrm>
            <a:off x="8420986" y="4774019"/>
            <a:ext cx="455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19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9988">
        <p14:prism/>
      </p:transition>
    </mc:Choice>
    <mc:Fallback xmlns="">
      <p:transition spd="slow" advTm="39988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1"/>
          <p:cNvGrpSpPr/>
          <p:nvPr/>
        </p:nvGrpSpPr>
        <p:grpSpPr>
          <a:xfrm>
            <a:off x="543817" y="4154458"/>
            <a:ext cx="1020725" cy="918808"/>
            <a:chOff x="7969924" y="4058816"/>
            <a:chExt cx="1020725" cy="918808"/>
          </a:xfrm>
        </p:grpSpPr>
        <p:sp>
          <p:nvSpPr>
            <p:cNvPr id="58" name="Google Shape;58;p1"/>
            <p:cNvSpPr/>
            <p:nvPr/>
          </p:nvSpPr>
          <p:spPr>
            <a:xfrm>
              <a:off x="8310166" y="4275875"/>
              <a:ext cx="680484" cy="701749"/>
            </a:xfrm>
            <a:prstGeom prst="ellipse">
              <a:avLst/>
            </a:prstGeom>
            <a:noFill/>
            <a:ln w="25400" cap="flat" cmpd="sng">
              <a:solidFill>
                <a:srgbClr val="3B6C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7969924" y="4058816"/>
              <a:ext cx="680484" cy="701749"/>
            </a:xfrm>
            <a:prstGeom prst="ellipse">
              <a:avLst/>
            </a:prstGeom>
            <a:noFill/>
            <a:ln w="25400" cap="flat" cmpd="sng">
              <a:solidFill>
                <a:srgbClr val="AA397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" name="Google Shape;60;p1"/>
          <p:cNvSpPr/>
          <p:nvPr/>
        </p:nvSpPr>
        <p:spPr>
          <a:xfrm>
            <a:off x="354481" y="-15748"/>
            <a:ext cx="60263" cy="5159247"/>
          </a:xfrm>
          <a:prstGeom prst="rect">
            <a:avLst/>
          </a:prstGeom>
          <a:solidFill>
            <a:srgbClr val="AA39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"/>
          <p:cNvSpPr/>
          <p:nvPr/>
        </p:nvSpPr>
        <p:spPr>
          <a:xfrm>
            <a:off x="433329" y="-15748"/>
            <a:ext cx="60263" cy="5159214"/>
          </a:xfrm>
          <a:prstGeom prst="rect">
            <a:avLst/>
          </a:prstGeom>
          <a:solidFill>
            <a:srgbClr val="3B6C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"/>
          <p:cNvSpPr/>
          <p:nvPr/>
        </p:nvSpPr>
        <p:spPr>
          <a:xfrm flipH="1">
            <a:off x="8966498" y="-7873"/>
            <a:ext cx="45719" cy="5159214"/>
          </a:xfrm>
          <a:prstGeom prst="rect">
            <a:avLst/>
          </a:prstGeom>
          <a:solidFill>
            <a:srgbClr val="3B6C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"/>
          <p:cNvSpPr/>
          <p:nvPr/>
        </p:nvSpPr>
        <p:spPr>
          <a:xfrm rot="5400000">
            <a:off x="4541868" y="2541585"/>
            <a:ext cx="60263" cy="5159247"/>
          </a:xfrm>
          <a:prstGeom prst="rect">
            <a:avLst/>
          </a:prstGeom>
          <a:solidFill>
            <a:srgbClr val="AA39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DCAD49-05DA-493E-B22F-83509F61F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334" y="2999278"/>
            <a:ext cx="3657600" cy="1786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61F290-5DA9-47D3-A29A-502608D4E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376" y="187192"/>
            <a:ext cx="4983517" cy="260917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D041D8D-876D-42E5-BA66-6F6D49646104}"/>
              </a:ext>
            </a:extLst>
          </p:cNvPr>
          <p:cNvSpPr/>
          <p:nvPr/>
        </p:nvSpPr>
        <p:spPr>
          <a:xfrm>
            <a:off x="8331930" y="4667693"/>
            <a:ext cx="544592" cy="471793"/>
          </a:xfrm>
          <a:prstGeom prst="rect">
            <a:avLst/>
          </a:prstGeom>
          <a:solidFill>
            <a:srgbClr val="AA39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DEEAEB-1D50-4AB6-ACE0-A5E04B250EA9}"/>
              </a:ext>
            </a:extLst>
          </p:cNvPr>
          <p:cNvSpPr txBox="1"/>
          <p:nvPr/>
        </p:nvSpPr>
        <p:spPr>
          <a:xfrm>
            <a:off x="8420986" y="4774019"/>
            <a:ext cx="368533" cy="319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327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341"/>
    </mc:Choice>
    <mc:Fallback xmlns="">
      <p:transition spd="slow" advTm="3034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"/>
          <p:cNvSpPr/>
          <p:nvPr/>
        </p:nvSpPr>
        <p:spPr>
          <a:xfrm>
            <a:off x="354481" y="-15748"/>
            <a:ext cx="60263" cy="5159247"/>
          </a:xfrm>
          <a:prstGeom prst="rect">
            <a:avLst/>
          </a:prstGeom>
          <a:solidFill>
            <a:srgbClr val="AA39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5"/>
          <p:cNvSpPr/>
          <p:nvPr/>
        </p:nvSpPr>
        <p:spPr>
          <a:xfrm>
            <a:off x="433329" y="-15748"/>
            <a:ext cx="60263" cy="5159214"/>
          </a:xfrm>
          <a:prstGeom prst="rect">
            <a:avLst/>
          </a:prstGeom>
          <a:solidFill>
            <a:srgbClr val="3B6C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5"/>
          <p:cNvSpPr/>
          <p:nvPr/>
        </p:nvSpPr>
        <p:spPr>
          <a:xfrm>
            <a:off x="740221" y="935930"/>
            <a:ext cx="7910187" cy="404531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AA39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just"/>
            <a:r>
              <a:rPr lang="en-US" sz="1600" b="1" dirty="0"/>
              <a:t>Precision</a:t>
            </a:r>
            <a:r>
              <a:rPr lang="en-US" sz="1600" dirty="0"/>
              <a:t> - Precision is the ratio of correctly predicted positive observations to the total predicted positive observations.</a:t>
            </a:r>
          </a:p>
          <a:p>
            <a:pPr algn="just"/>
            <a:endParaRPr lang="en-US" sz="1600" dirty="0"/>
          </a:p>
          <a:p>
            <a:pPr algn="just"/>
            <a:endParaRPr lang="en-US" sz="1600" dirty="0"/>
          </a:p>
          <a:p>
            <a:pPr algn="just"/>
            <a:r>
              <a:rPr lang="en-US" sz="1600" b="1" dirty="0"/>
              <a:t>Recall-</a:t>
            </a:r>
            <a:r>
              <a:rPr lang="en-US" sz="1600" dirty="0"/>
              <a:t> Recall is the ratio of correctly predicted positive observations to the all observations in actual class – yes.</a:t>
            </a:r>
          </a:p>
          <a:p>
            <a:pPr algn="just"/>
            <a:endParaRPr lang="en-US" sz="1600" dirty="0"/>
          </a:p>
          <a:p>
            <a:pPr algn="just"/>
            <a:endParaRPr lang="en-US" sz="1600" dirty="0"/>
          </a:p>
          <a:p>
            <a:pPr algn="just"/>
            <a:endParaRPr lang="en-US" sz="1600" dirty="0"/>
          </a:p>
          <a:p>
            <a:pPr algn="just"/>
            <a:r>
              <a:rPr lang="en-US" sz="1600" b="1" dirty="0"/>
              <a:t>F1 Score</a:t>
            </a:r>
            <a:r>
              <a:rPr lang="en-US" sz="1600" dirty="0"/>
              <a:t>- F1 Score is the weighted average of Precision and Recall.</a:t>
            </a:r>
          </a:p>
          <a:p>
            <a:pPr algn="just"/>
            <a:endParaRPr lang="en-US" sz="1400" dirty="0"/>
          </a:p>
        </p:txBody>
      </p:sp>
      <p:sp>
        <p:nvSpPr>
          <p:cNvPr id="128" name="Google Shape;128;p5"/>
          <p:cNvSpPr/>
          <p:nvPr/>
        </p:nvSpPr>
        <p:spPr>
          <a:xfrm>
            <a:off x="275633" y="0"/>
            <a:ext cx="60263" cy="5159247"/>
          </a:xfrm>
          <a:prstGeom prst="rect">
            <a:avLst/>
          </a:prstGeom>
          <a:solidFill>
            <a:srgbClr val="AA39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FE8ADA-2B28-4BC8-8CE3-C23306D0BEDD}"/>
              </a:ext>
            </a:extLst>
          </p:cNvPr>
          <p:cNvSpPr/>
          <p:nvPr/>
        </p:nvSpPr>
        <p:spPr>
          <a:xfrm>
            <a:off x="740221" y="259453"/>
            <a:ext cx="28055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Accuracy Matrices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1A2D08-1E38-44CE-B8E5-25F1E103A58A}"/>
              </a:ext>
            </a:extLst>
          </p:cNvPr>
          <p:cNvSpPr/>
          <p:nvPr/>
        </p:nvSpPr>
        <p:spPr>
          <a:xfrm>
            <a:off x="8331930" y="4667693"/>
            <a:ext cx="544592" cy="471793"/>
          </a:xfrm>
          <a:prstGeom prst="rect">
            <a:avLst/>
          </a:prstGeom>
          <a:solidFill>
            <a:srgbClr val="AA39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69ECDF-FAFE-417A-AFC1-8B0080D82205}"/>
              </a:ext>
            </a:extLst>
          </p:cNvPr>
          <p:cNvSpPr txBox="1"/>
          <p:nvPr/>
        </p:nvSpPr>
        <p:spPr>
          <a:xfrm>
            <a:off x="8420986" y="4774019"/>
            <a:ext cx="476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47445">
        <p14:flip dir="r"/>
      </p:transition>
    </mc:Choice>
    <mc:Fallback xmlns="">
      <p:transition spd="slow" advTm="47445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"/>
          <p:cNvSpPr/>
          <p:nvPr/>
        </p:nvSpPr>
        <p:spPr>
          <a:xfrm>
            <a:off x="354481" y="-15748"/>
            <a:ext cx="60263" cy="5159247"/>
          </a:xfrm>
          <a:prstGeom prst="rect">
            <a:avLst/>
          </a:prstGeom>
          <a:solidFill>
            <a:srgbClr val="AA39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6"/>
          <p:cNvSpPr/>
          <p:nvPr/>
        </p:nvSpPr>
        <p:spPr>
          <a:xfrm>
            <a:off x="433329" y="-15748"/>
            <a:ext cx="60263" cy="5159214"/>
          </a:xfrm>
          <a:prstGeom prst="rect">
            <a:avLst/>
          </a:prstGeom>
          <a:solidFill>
            <a:srgbClr val="3B6C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6"/>
          <p:cNvSpPr/>
          <p:nvPr/>
        </p:nvSpPr>
        <p:spPr>
          <a:xfrm>
            <a:off x="275633" y="0"/>
            <a:ext cx="60263" cy="5159247"/>
          </a:xfrm>
          <a:prstGeom prst="rect">
            <a:avLst/>
          </a:prstGeom>
          <a:solidFill>
            <a:srgbClr val="AA39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6"/>
          <p:cNvSpPr/>
          <p:nvPr/>
        </p:nvSpPr>
        <p:spPr>
          <a:xfrm rot="2700000">
            <a:off x="637694" y="171260"/>
            <a:ext cx="439059" cy="698103"/>
          </a:xfrm>
          <a:custGeom>
            <a:avLst/>
            <a:gdLst/>
            <a:ahLst/>
            <a:cxnLst/>
            <a:rect l="l" t="t" r="r" b="b"/>
            <a:pathLst>
              <a:path w="2232248" h="4001999" extrusionOk="0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rgbClr val="AA39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62BBA2-6E7E-4491-A04F-2471F0C42087}"/>
              </a:ext>
            </a:extLst>
          </p:cNvPr>
          <p:cNvSpPr txBox="1"/>
          <p:nvPr/>
        </p:nvSpPr>
        <p:spPr>
          <a:xfrm>
            <a:off x="618297" y="1501835"/>
            <a:ext cx="3926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1.DATASET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1(Our Dataset)</a:t>
            </a:r>
          </a:p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93E6DD-F077-45E6-B6BC-1947E3072022}"/>
              </a:ext>
            </a:extLst>
          </p:cNvPr>
          <p:cNvSpPr txBox="1"/>
          <p:nvPr/>
        </p:nvSpPr>
        <p:spPr>
          <a:xfrm>
            <a:off x="1259271" y="3202106"/>
            <a:ext cx="3144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2.DATASET 2(Model Data)</a:t>
            </a:r>
          </a:p>
          <a:p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4EAFE5E-C3E7-46C5-90F9-F541E5F19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535867"/>
              </p:ext>
            </p:extLst>
          </p:nvPr>
        </p:nvGraphicFramePr>
        <p:xfrm>
          <a:off x="761018" y="2081976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94179363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8270702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5077578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49018837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725730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</a:t>
                      </a:r>
                      <a:endParaRPr lang="en-US" dirty="0"/>
                    </a:p>
                  </a:txBody>
                  <a:tcPr>
                    <a:solidFill>
                      <a:srgbClr val="AA397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>
                    <a:solidFill>
                      <a:srgbClr val="AA397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  <a:endParaRPr lang="en-US" dirty="0"/>
                    </a:p>
                  </a:txBody>
                  <a:tcPr>
                    <a:solidFill>
                      <a:srgbClr val="AA397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F1-score</a:t>
                      </a:r>
                      <a:endParaRPr lang="en-US" dirty="0"/>
                    </a:p>
                  </a:txBody>
                  <a:tcPr>
                    <a:solidFill>
                      <a:srgbClr val="AA397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 Voting</a:t>
                      </a:r>
                    </a:p>
                  </a:txBody>
                  <a:tcPr>
                    <a:solidFill>
                      <a:srgbClr val="AA39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8947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 panose="020B0502040204020203" pitchFamily="34" charset="0"/>
                        </a:rPr>
                        <a:t>Fire</a:t>
                      </a:r>
                      <a:endParaRPr lang="en-US" sz="160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 panose="020B0502040204020203" pitchFamily="34" charset="0"/>
                        </a:rPr>
                        <a:t>.84</a:t>
                      </a:r>
                      <a:endParaRPr lang="en-US" sz="160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 panose="020B0502040204020203" pitchFamily="34" charset="0"/>
                        </a:rPr>
                        <a:t>.89</a:t>
                      </a:r>
                      <a:endParaRPr lang="en-US" sz="160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 panose="020B0502040204020203" pitchFamily="34" charset="0"/>
                        </a:rPr>
                        <a:t>.87</a:t>
                      </a:r>
                      <a:endParaRPr lang="en-US" sz="160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85%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736376"/>
                  </a:ext>
                </a:extLst>
              </a:tr>
            </a:tbl>
          </a:graphicData>
        </a:graphic>
      </p:graphicFrame>
      <p:graphicFrame>
        <p:nvGraphicFramePr>
          <p:cNvPr id="19" name="Table 5">
            <a:extLst>
              <a:ext uri="{FF2B5EF4-FFF2-40B4-BE49-F238E27FC236}">
                <a16:creationId xmlns:a16="http://schemas.microsoft.com/office/drawing/2014/main" id="{F5C3106D-CC99-4C4B-B6B9-A73A3DB14C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754765"/>
              </p:ext>
            </p:extLst>
          </p:nvPr>
        </p:nvGraphicFramePr>
        <p:xfrm>
          <a:off x="761018" y="3920168"/>
          <a:ext cx="6096000" cy="88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94179363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8270702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5077578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49018837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725730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</a:t>
                      </a:r>
                      <a:endParaRPr lang="en-US" dirty="0"/>
                    </a:p>
                  </a:txBody>
                  <a:tcPr>
                    <a:solidFill>
                      <a:srgbClr val="AA397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>
                    <a:solidFill>
                      <a:srgbClr val="AA397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  <a:endParaRPr lang="en-US" dirty="0"/>
                    </a:p>
                  </a:txBody>
                  <a:tcPr>
                    <a:solidFill>
                      <a:srgbClr val="AA397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F1-score</a:t>
                      </a:r>
                      <a:endParaRPr lang="en-US" dirty="0"/>
                    </a:p>
                  </a:txBody>
                  <a:tcPr>
                    <a:solidFill>
                      <a:srgbClr val="AA39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Max Voting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rgbClr val="AA39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8947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 panose="020B0502040204020203" pitchFamily="34" charset="0"/>
                        </a:rPr>
                        <a:t>Fire</a:t>
                      </a:r>
                      <a:endParaRPr lang="en-US" sz="160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 panose="020B0502040204020203" pitchFamily="34" charset="0"/>
                        </a:rPr>
                        <a:t>.81</a:t>
                      </a:r>
                      <a:endParaRPr lang="en-US" sz="160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 panose="020B0502040204020203" pitchFamily="34" charset="0"/>
                        </a:rPr>
                        <a:t>.72</a:t>
                      </a:r>
                      <a:endParaRPr lang="en-US" sz="160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Vrinda" panose="020B0502040204020203" pitchFamily="34" charset="0"/>
                        </a:rPr>
                        <a:t>.76</a:t>
                      </a:r>
                      <a:endParaRPr lang="en-US" sz="160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79%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73637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483A0F8C-7E33-4E65-9F9F-93123DAB4657}"/>
              </a:ext>
            </a:extLst>
          </p:cNvPr>
          <p:cNvSpPr/>
          <p:nvPr/>
        </p:nvSpPr>
        <p:spPr>
          <a:xfrm>
            <a:off x="1259271" y="405323"/>
            <a:ext cx="53671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Report Generated After Max Voting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45A521-5782-4460-9AE8-B8DF6CBF172F}"/>
              </a:ext>
            </a:extLst>
          </p:cNvPr>
          <p:cNvSpPr/>
          <p:nvPr/>
        </p:nvSpPr>
        <p:spPr>
          <a:xfrm>
            <a:off x="8331930" y="4667693"/>
            <a:ext cx="544592" cy="471793"/>
          </a:xfrm>
          <a:prstGeom prst="rect">
            <a:avLst/>
          </a:prstGeom>
          <a:solidFill>
            <a:srgbClr val="AA39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38C5B5-6145-49E9-8828-343263FAECCA}"/>
              </a:ext>
            </a:extLst>
          </p:cNvPr>
          <p:cNvSpPr txBox="1"/>
          <p:nvPr/>
        </p:nvSpPr>
        <p:spPr>
          <a:xfrm>
            <a:off x="8420986" y="4774019"/>
            <a:ext cx="447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3175">
        <p14:conveyor dir="l"/>
      </p:transition>
    </mc:Choice>
    <mc:Fallback xmlns="">
      <p:transition spd="slow" advTm="33175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"/>
          <p:cNvSpPr/>
          <p:nvPr/>
        </p:nvSpPr>
        <p:spPr>
          <a:xfrm>
            <a:off x="354481" y="-15748"/>
            <a:ext cx="60263" cy="5159247"/>
          </a:xfrm>
          <a:prstGeom prst="rect">
            <a:avLst/>
          </a:prstGeom>
          <a:solidFill>
            <a:srgbClr val="AA39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6"/>
          <p:cNvSpPr/>
          <p:nvPr/>
        </p:nvSpPr>
        <p:spPr>
          <a:xfrm>
            <a:off x="433329" y="-15748"/>
            <a:ext cx="60263" cy="5159214"/>
          </a:xfrm>
          <a:prstGeom prst="rect">
            <a:avLst/>
          </a:prstGeom>
          <a:solidFill>
            <a:srgbClr val="3B6C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" name="Google Shape;139;p6"/>
          <p:cNvGrpSpPr/>
          <p:nvPr/>
        </p:nvGrpSpPr>
        <p:grpSpPr>
          <a:xfrm>
            <a:off x="572440" y="4622054"/>
            <a:ext cx="538694" cy="461666"/>
            <a:chOff x="7969924" y="4058816"/>
            <a:chExt cx="1020725" cy="918808"/>
          </a:xfrm>
        </p:grpSpPr>
        <p:sp>
          <p:nvSpPr>
            <p:cNvPr id="140" name="Google Shape;140;p6"/>
            <p:cNvSpPr/>
            <p:nvPr/>
          </p:nvSpPr>
          <p:spPr>
            <a:xfrm>
              <a:off x="8310166" y="4275875"/>
              <a:ext cx="680484" cy="701749"/>
            </a:xfrm>
            <a:prstGeom prst="ellipse">
              <a:avLst/>
            </a:prstGeom>
            <a:noFill/>
            <a:ln w="25400" cap="flat" cmpd="sng">
              <a:solidFill>
                <a:srgbClr val="3B6C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7969924" y="4058816"/>
              <a:ext cx="680484" cy="701749"/>
            </a:xfrm>
            <a:prstGeom prst="ellipse">
              <a:avLst/>
            </a:prstGeom>
            <a:noFill/>
            <a:ln w="25400" cap="flat" cmpd="sng">
              <a:solidFill>
                <a:srgbClr val="AA397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" name="Google Shape;143;p6"/>
          <p:cNvSpPr/>
          <p:nvPr/>
        </p:nvSpPr>
        <p:spPr>
          <a:xfrm>
            <a:off x="275633" y="0"/>
            <a:ext cx="60263" cy="5159247"/>
          </a:xfrm>
          <a:prstGeom prst="rect">
            <a:avLst/>
          </a:prstGeom>
          <a:solidFill>
            <a:srgbClr val="AA39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01C7881-5C68-43BF-9AB9-949CE07172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811654"/>
              </p:ext>
            </p:extLst>
          </p:nvPr>
        </p:nvGraphicFramePr>
        <p:xfrm>
          <a:off x="1081141" y="961684"/>
          <a:ext cx="7293776" cy="3528587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23444">
                  <a:extLst>
                    <a:ext uri="{9D8B030D-6E8A-4147-A177-3AD203B41FA5}">
                      <a16:colId xmlns:a16="http://schemas.microsoft.com/office/drawing/2014/main" val="1163416798"/>
                    </a:ext>
                  </a:extLst>
                </a:gridCol>
                <a:gridCol w="1823444">
                  <a:extLst>
                    <a:ext uri="{9D8B030D-6E8A-4147-A177-3AD203B41FA5}">
                      <a16:colId xmlns:a16="http://schemas.microsoft.com/office/drawing/2014/main" val="1800513005"/>
                    </a:ext>
                  </a:extLst>
                </a:gridCol>
                <a:gridCol w="1823444">
                  <a:extLst>
                    <a:ext uri="{9D8B030D-6E8A-4147-A177-3AD203B41FA5}">
                      <a16:colId xmlns:a16="http://schemas.microsoft.com/office/drawing/2014/main" val="1782116079"/>
                    </a:ext>
                  </a:extLst>
                </a:gridCol>
                <a:gridCol w="1823444">
                  <a:extLst>
                    <a:ext uri="{9D8B030D-6E8A-4147-A177-3AD203B41FA5}">
                      <a16:colId xmlns:a16="http://schemas.microsoft.com/office/drawing/2014/main" val="702505314"/>
                    </a:ext>
                  </a:extLst>
                </a:gridCol>
              </a:tblGrid>
              <a:tr h="41234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Open Sans" panose="020B0606030504020204"/>
                        </a:rPr>
                        <a:t>Model Name</a:t>
                      </a:r>
                      <a:endParaRPr lang="en-US" sz="1100" b="1" dirty="0">
                        <a:effectLst/>
                        <a:latin typeface="Open Sans" panose="020B0606030504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Open Sans" panose="020B0606030504020204"/>
                        </a:rPr>
                        <a:t>Precision</a:t>
                      </a:r>
                      <a:endParaRPr lang="en-US" sz="1100" b="1" dirty="0">
                        <a:effectLst/>
                        <a:latin typeface="Open Sans" panose="020B0606030504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Open Sans" panose="020B0606030504020204"/>
                        </a:rPr>
                        <a:t>Recall</a:t>
                      </a:r>
                      <a:endParaRPr lang="en-US" sz="1100" b="1">
                        <a:effectLst/>
                        <a:latin typeface="Open Sans" panose="020B0606030504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Open Sans" panose="020B0606030504020204"/>
                        </a:rPr>
                        <a:t>F1-score</a:t>
                      </a:r>
                      <a:endParaRPr lang="en-US" sz="1100" b="1" dirty="0">
                        <a:effectLst/>
                        <a:latin typeface="Open Sans" panose="020B0606030504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227233"/>
                  </a:ext>
                </a:extLst>
              </a:tr>
              <a:tr h="64217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solidFill>
                            <a:srgbClr val="AA397A"/>
                          </a:solidFill>
                          <a:effectLst/>
                          <a:latin typeface="Open Sans" panose="020B0606030504020204"/>
                        </a:rPr>
                        <a:t>Our Ensemble Model-using Max Voting</a:t>
                      </a:r>
                      <a:endParaRPr lang="en-US" sz="1100" b="1" dirty="0">
                        <a:solidFill>
                          <a:srgbClr val="AA397A"/>
                        </a:solidFill>
                        <a:effectLst/>
                        <a:latin typeface="Open Sans" panose="020B0606030504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solidFill>
                            <a:srgbClr val="AA397A"/>
                          </a:solidFill>
                          <a:effectLst/>
                          <a:latin typeface="Open Sans" panose="020B0606030504020204"/>
                        </a:rPr>
                        <a:t>0.81</a:t>
                      </a:r>
                      <a:endParaRPr lang="en-US" sz="1100" b="1" dirty="0">
                        <a:solidFill>
                          <a:srgbClr val="AA397A"/>
                        </a:solidFill>
                        <a:effectLst/>
                        <a:latin typeface="Open Sans" panose="020B0606030504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>
                          <a:solidFill>
                            <a:srgbClr val="AA397A"/>
                          </a:solidFill>
                          <a:effectLst/>
                          <a:latin typeface="Open Sans" panose="020B0606030504020204"/>
                        </a:rPr>
                        <a:t>0.72</a:t>
                      </a:r>
                      <a:endParaRPr lang="en-US" sz="1100" b="1">
                        <a:solidFill>
                          <a:srgbClr val="AA397A"/>
                        </a:solidFill>
                        <a:effectLst/>
                        <a:latin typeface="Open Sans" panose="020B0606030504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solidFill>
                            <a:srgbClr val="AA397A"/>
                          </a:solidFill>
                          <a:effectLst/>
                          <a:latin typeface="Open Sans" panose="020B0606030504020204"/>
                        </a:rPr>
                        <a:t>0.76</a:t>
                      </a:r>
                      <a:endParaRPr lang="en-US" sz="1100" b="1" dirty="0">
                        <a:solidFill>
                          <a:srgbClr val="AA397A"/>
                        </a:solidFill>
                        <a:effectLst/>
                        <a:latin typeface="Open Sans" panose="020B0606030504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574639"/>
                  </a:ext>
                </a:extLst>
              </a:tr>
              <a:tr h="41234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1" dirty="0">
                          <a:effectLst/>
                          <a:latin typeface="Open Sans" panose="020B0606030504020204"/>
                        </a:rPr>
                        <a:t>Khan Muhammad et al  </a:t>
                      </a:r>
                      <a:endParaRPr lang="en-US" sz="1100" b="1" dirty="0">
                        <a:effectLst/>
                        <a:latin typeface="Open Sans" panose="020B0606030504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Open Sans" panose="020B0606030504020204"/>
                        </a:rPr>
                        <a:t>0.86</a:t>
                      </a:r>
                      <a:endParaRPr lang="en-US" sz="1100" b="1">
                        <a:effectLst/>
                        <a:latin typeface="Open Sans" panose="020B0606030504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Open Sans" panose="020B0606030504020204"/>
                        </a:rPr>
                        <a:t>0.97</a:t>
                      </a:r>
                      <a:endParaRPr lang="en-US" sz="1100" b="1">
                        <a:effectLst/>
                        <a:latin typeface="Open Sans" panose="020B0606030504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Open Sans" panose="020B0606030504020204"/>
                        </a:rPr>
                        <a:t>0.91</a:t>
                      </a:r>
                      <a:endParaRPr lang="en-US" sz="1100" b="1">
                        <a:effectLst/>
                        <a:latin typeface="Open Sans" panose="020B0606030504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02331"/>
                  </a:ext>
                </a:extLst>
              </a:tr>
              <a:tr h="41234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Open Sans" panose="020B0606030504020204"/>
                        </a:rPr>
                        <a:t>Chino </a:t>
                      </a:r>
                      <a:r>
                        <a:rPr lang="en-US" sz="1100" b="1" dirty="0">
                          <a:effectLst/>
                          <a:latin typeface="Open Sans" panose="020B0606030504020204"/>
                        </a:rPr>
                        <a:t> et al </a:t>
                      </a:r>
                      <a:endParaRPr lang="en-US" sz="1100" b="1" dirty="0">
                        <a:effectLst/>
                        <a:latin typeface="Open Sans" panose="020B0606030504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Open Sans" panose="020B0606030504020204"/>
                        </a:rPr>
                        <a:t>0.51</a:t>
                      </a:r>
                      <a:endParaRPr lang="en-US" sz="1100" b="1">
                        <a:effectLst/>
                        <a:latin typeface="Open Sans" panose="020B0606030504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Open Sans" panose="020B0606030504020204"/>
                        </a:rPr>
                        <a:t>0.65</a:t>
                      </a:r>
                      <a:endParaRPr lang="en-US" sz="1100" b="1">
                        <a:effectLst/>
                        <a:latin typeface="Open Sans" panose="020B0606030504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Open Sans" panose="020B0606030504020204"/>
                        </a:rPr>
                        <a:t>0.57</a:t>
                      </a:r>
                      <a:endParaRPr lang="en-US" sz="1100" b="1" dirty="0">
                        <a:effectLst/>
                        <a:latin typeface="Open Sans" panose="020B0606030504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374786"/>
                  </a:ext>
                </a:extLst>
              </a:tr>
              <a:tr h="41234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Open Sans" panose="020B0606030504020204"/>
                        </a:rPr>
                        <a:t>Rudz </a:t>
                      </a:r>
                      <a:r>
                        <a:rPr lang="en-US" sz="1100" b="1" dirty="0">
                          <a:effectLst/>
                          <a:latin typeface="Open Sans" panose="020B0606030504020204"/>
                        </a:rPr>
                        <a:t> et al </a:t>
                      </a:r>
                      <a:endParaRPr lang="en-US" sz="1100" b="1" dirty="0">
                        <a:effectLst/>
                        <a:latin typeface="Open Sans" panose="020B0606030504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Open Sans" panose="020B0606030504020204"/>
                        </a:rPr>
                        <a:t>0.63</a:t>
                      </a:r>
                      <a:endParaRPr lang="en-US" sz="1100" b="1">
                        <a:effectLst/>
                        <a:latin typeface="Open Sans" panose="020B0606030504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Open Sans" panose="020B0606030504020204"/>
                        </a:rPr>
                        <a:t>0.45</a:t>
                      </a:r>
                      <a:endParaRPr lang="en-US" sz="1100" b="1">
                        <a:effectLst/>
                        <a:latin typeface="Open Sans" panose="020B0606030504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Open Sans" panose="020B0606030504020204"/>
                        </a:rPr>
                        <a:t>0.52</a:t>
                      </a:r>
                      <a:endParaRPr lang="en-US" sz="1100" b="1">
                        <a:effectLst/>
                        <a:latin typeface="Open Sans" panose="020B0606030504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651594"/>
                  </a:ext>
                </a:extLst>
              </a:tr>
              <a:tr h="41234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Open Sans" panose="020B0606030504020204"/>
                        </a:rPr>
                        <a:t>Rossi </a:t>
                      </a:r>
                      <a:r>
                        <a:rPr lang="en-US" sz="1100" b="1" dirty="0">
                          <a:effectLst/>
                          <a:latin typeface="Open Sans" panose="020B0606030504020204"/>
                        </a:rPr>
                        <a:t> et al </a:t>
                      </a:r>
                      <a:endParaRPr lang="en-US" sz="1100" b="1" dirty="0">
                        <a:effectLst/>
                        <a:latin typeface="Open Sans" panose="020B0606030504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Open Sans" panose="020B0606030504020204"/>
                        </a:rPr>
                        <a:t>0.39</a:t>
                      </a:r>
                      <a:endParaRPr lang="en-US" sz="1100" b="1">
                        <a:effectLst/>
                        <a:latin typeface="Open Sans" panose="020B0606030504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Open Sans" panose="020B0606030504020204"/>
                        </a:rPr>
                        <a:t>0.22</a:t>
                      </a:r>
                      <a:endParaRPr lang="en-US" sz="1100" b="1">
                        <a:effectLst/>
                        <a:latin typeface="Open Sans" panose="020B0606030504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Open Sans" panose="020B0606030504020204"/>
                        </a:rPr>
                        <a:t>0.28</a:t>
                      </a:r>
                      <a:endParaRPr lang="en-US" sz="1100" b="1">
                        <a:effectLst/>
                        <a:latin typeface="Open Sans" panose="020B0606030504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500137"/>
                  </a:ext>
                </a:extLst>
              </a:tr>
              <a:tr h="41234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dirty="0" err="1">
                          <a:solidFill>
                            <a:srgbClr val="000000"/>
                          </a:solidFill>
                          <a:effectLst/>
                          <a:latin typeface="Open Sans" panose="020B0606030504020204"/>
                        </a:rPr>
                        <a:t>Celik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Open Sans" panose="020B0606030504020204"/>
                        </a:rPr>
                        <a:t> </a:t>
                      </a:r>
                      <a:r>
                        <a:rPr lang="en-US" sz="1100" b="1" dirty="0">
                          <a:effectLst/>
                          <a:latin typeface="Open Sans" panose="020B0606030504020204"/>
                        </a:rPr>
                        <a:t> et al </a:t>
                      </a:r>
                      <a:endParaRPr lang="en-US" sz="1100" b="1" dirty="0">
                        <a:effectLst/>
                        <a:latin typeface="Open Sans" panose="020B0606030504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Open Sans" panose="020B0606030504020204"/>
                        </a:rPr>
                        <a:t>0.55</a:t>
                      </a:r>
                      <a:endParaRPr lang="en-US" sz="1100" b="1">
                        <a:effectLst/>
                        <a:latin typeface="Open Sans" panose="020B0606030504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Open Sans" panose="020B0606030504020204"/>
                        </a:rPr>
                        <a:t>0.54</a:t>
                      </a:r>
                      <a:endParaRPr lang="en-US" sz="1100" b="1">
                        <a:effectLst/>
                        <a:latin typeface="Open Sans" panose="020B0606030504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Open Sans" panose="020B0606030504020204"/>
                        </a:rPr>
                        <a:t>0.54 </a:t>
                      </a:r>
                      <a:endParaRPr lang="en-US" sz="1100" b="1">
                        <a:effectLst/>
                        <a:latin typeface="Open Sans" panose="020B0606030504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558391"/>
                  </a:ext>
                </a:extLst>
              </a:tr>
              <a:tr h="41234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Open Sans" panose="020B0606030504020204"/>
                        </a:rPr>
                        <a:t>Chen  </a:t>
                      </a:r>
                      <a:r>
                        <a:rPr lang="en-US" sz="1100" b="1" dirty="0">
                          <a:effectLst/>
                          <a:latin typeface="Open Sans" panose="020B0606030504020204"/>
                        </a:rPr>
                        <a:t> et al </a:t>
                      </a:r>
                      <a:endParaRPr lang="en-US" sz="1100" b="1" dirty="0">
                        <a:effectLst/>
                        <a:latin typeface="Open Sans" panose="020B0606030504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Open Sans" panose="020B0606030504020204"/>
                        </a:rPr>
                        <a:t>0.75</a:t>
                      </a:r>
                      <a:endParaRPr lang="en-US" sz="1100" b="1">
                        <a:effectLst/>
                        <a:latin typeface="Open Sans" panose="020B0606030504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Open Sans" panose="020B0606030504020204"/>
                        </a:rPr>
                        <a:t>0.15</a:t>
                      </a:r>
                      <a:endParaRPr lang="en-US" sz="1100" b="1">
                        <a:effectLst/>
                        <a:latin typeface="Open Sans" panose="020B0606030504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Open Sans" panose="020B0606030504020204"/>
                        </a:rPr>
                        <a:t>0.25</a:t>
                      </a:r>
                      <a:endParaRPr lang="en-US" sz="1100" b="1" dirty="0">
                        <a:effectLst/>
                        <a:latin typeface="Open Sans" panose="020B0606030504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9508711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5F75201B-C6B0-4322-A010-BDC5C7E1599B}"/>
              </a:ext>
            </a:extLst>
          </p:cNvPr>
          <p:cNvSpPr/>
          <p:nvPr/>
        </p:nvSpPr>
        <p:spPr>
          <a:xfrm>
            <a:off x="1206183" y="259172"/>
            <a:ext cx="68948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Comparison Result With Other Paper’s Models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F54CDD-25F5-4CE7-B758-C414EB886674}"/>
              </a:ext>
            </a:extLst>
          </p:cNvPr>
          <p:cNvSpPr/>
          <p:nvPr/>
        </p:nvSpPr>
        <p:spPr>
          <a:xfrm>
            <a:off x="493592" y="59780"/>
            <a:ext cx="1029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 2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C88860-A6E3-468E-A334-54AE3FD07EF1}"/>
              </a:ext>
            </a:extLst>
          </p:cNvPr>
          <p:cNvSpPr/>
          <p:nvPr/>
        </p:nvSpPr>
        <p:spPr>
          <a:xfrm>
            <a:off x="8331930" y="4667693"/>
            <a:ext cx="544592" cy="471793"/>
          </a:xfrm>
          <a:prstGeom prst="rect">
            <a:avLst/>
          </a:prstGeom>
          <a:solidFill>
            <a:srgbClr val="AA39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AF62FE-0797-41E8-89CC-89F9082B0DB5}"/>
              </a:ext>
            </a:extLst>
          </p:cNvPr>
          <p:cNvSpPr txBox="1"/>
          <p:nvPr/>
        </p:nvSpPr>
        <p:spPr>
          <a:xfrm>
            <a:off x="8420986" y="4774019"/>
            <a:ext cx="455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587062125"/>
      </p:ext>
    </p:extLst>
  </p:cSld>
  <p:clrMapOvr>
    <a:masterClrMapping/>
  </p:clrMapOvr>
  <p:transition spd="slow" advTm="17704">
    <p:push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roup 227">
            <a:extLst>
              <a:ext uri="{FF2B5EF4-FFF2-40B4-BE49-F238E27FC236}">
                <a16:creationId xmlns:a16="http://schemas.microsoft.com/office/drawing/2014/main" id="{87E1BB08-BE09-4B2C-8033-D3D4A66C2C68}"/>
              </a:ext>
            </a:extLst>
          </p:cNvPr>
          <p:cNvGrpSpPr/>
          <p:nvPr/>
        </p:nvGrpSpPr>
        <p:grpSpPr>
          <a:xfrm>
            <a:off x="2016093" y="1027240"/>
            <a:ext cx="4707036" cy="3608871"/>
            <a:chOff x="5798670" y="-256608"/>
            <a:chExt cx="6045223" cy="10521893"/>
          </a:xfrm>
          <a:solidFill>
            <a:schemeClr val="tx2"/>
          </a:solidFill>
        </p:grpSpPr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48A8C0E6-7330-4642-B257-9266D9CE932D}"/>
                </a:ext>
              </a:extLst>
            </p:cNvPr>
            <p:cNvSpPr/>
            <p:nvPr/>
          </p:nvSpPr>
          <p:spPr>
            <a:xfrm>
              <a:off x="7390785" y="-256608"/>
              <a:ext cx="2655837" cy="98473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DATA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BE91E92C-034D-4A5E-9620-C1F964EBAB4A}"/>
                </a:ext>
              </a:extLst>
            </p:cNvPr>
            <p:cNvSpPr/>
            <p:nvPr/>
          </p:nvSpPr>
          <p:spPr>
            <a:xfrm>
              <a:off x="6056242" y="3428999"/>
              <a:ext cx="2552269" cy="111649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TAKING PREVIOUS PRETRAINED MODEL ACCURACY</a:t>
              </a: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990785CF-BB72-4674-BBCB-2447A677706A}"/>
                </a:ext>
              </a:extLst>
            </p:cNvPr>
            <p:cNvSpPr/>
            <p:nvPr/>
          </p:nvSpPr>
          <p:spPr>
            <a:xfrm>
              <a:off x="8839199" y="3429000"/>
              <a:ext cx="2332383" cy="111649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OPENCV FOR OBJECT DETECTION</a:t>
              </a: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ECE4C80D-402C-4EEE-840C-DABCF9218975}"/>
                </a:ext>
              </a:extLst>
            </p:cNvPr>
            <p:cNvSpPr/>
            <p:nvPr/>
          </p:nvSpPr>
          <p:spPr>
            <a:xfrm>
              <a:off x="7390785" y="1488022"/>
              <a:ext cx="2552269" cy="98473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DETECTION</a:t>
              </a:r>
            </a:p>
          </p:txBody>
        </p:sp>
        <p:cxnSp>
          <p:nvCxnSpPr>
            <p:cNvPr id="233" name="Straight Arrow Connector 232">
              <a:extLst>
                <a:ext uri="{FF2B5EF4-FFF2-40B4-BE49-F238E27FC236}">
                  <a16:creationId xmlns:a16="http://schemas.microsoft.com/office/drawing/2014/main" id="{D35DFBFD-F959-4BA2-95BD-6C59FCAF95C3}"/>
                </a:ext>
              </a:extLst>
            </p:cNvPr>
            <p:cNvCxnSpPr>
              <a:cxnSpLocks/>
            </p:cNvCxnSpPr>
            <p:nvPr/>
          </p:nvCxnSpPr>
          <p:spPr>
            <a:xfrm>
              <a:off x="8666920" y="690567"/>
              <a:ext cx="0" cy="743296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C946AAE2-4A95-4E8A-B5EA-C20B736CC138}"/>
                </a:ext>
              </a:extLst>
            </p:cNvPr>
            <p:cNvCxnSpPr>
              <a:cxnSpLocks/>
            </p:cNvCxnSpPr>
            <p:nvPr/>
          </p:nvCxnSpPr>
          <p:spPr>
            <a:xfrm>
              <a:off x="7871012" y="2472760"/>
              <a:ext cx="0" cy="860706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A1109965-B047-4888-B93E-8251BA9F6AFD}"/>
                </a:ext>
              </a:extLst>
            </p:cNvPr>
            <p:cNvCxnSpPr>
              <a:cxnSpLocks/>
            </p:cNvCxnSpPr>
            <p:nvPr/>
          </p:nvCxnSpPr>
          <p:spPr>
            <a:xfrm>
              <a:off x="9574064" y="2472759"/>
              <a:ext cx="0" cy="860707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63F8DAAB-5587-4155-8436-7CEC12577735}"/>
                </a:ext>
              </a:extLst>
            </p:cNvPr>
            <p:cNvSpPr/>
            <p:nvPr/>
          </p:nvSpPr>
          <p:spPr>
            <a:xfrm>
              <a:off x="7067060" y="5372798"/>
              <a:ext cx="3380633" cy="1116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IMAGE ACUISITION(WEBCAM</a:t>
              </a:r>
              <a:r>
                <a:rPr lang="en-U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D4AC2A97-2E3F-4308-A09E-BE45FE32EF32}"/>
                </a:ext>
              </a:extLst>
            </p:cNvPr>
            <p:cNvSpPr/>
            <p:nvPr/>
          </p:nvSpPr>
          <p:spPr>
            <a:xfrm>
              <a:off x="7116590" y="7368702"/>
              <a:ext cx="3380633" cy="111649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DETECTION USING FIRE REGION DETECTION</a:t>
              </a:r>
            </a:p>
          </p:txBody>
        </p: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848349C7-22BC-49A4-B097-E3F0D254D64D}"/>
                </a:ext>
              </a:extLst>
            </p:cNvPr>
            <p:cNvCxnSpPr>
              <a:cxnSpLocks/>
              <a:stCxn id="236" idx="2"/>
            </p:cNvCxnSpPr>
            <p:nvPr/>
          </p:nvCxnSpPr>
          <p:spPr>
            <a:xfrm>
              <a:off x="8757377" y="6489298"/>
              <a:ext cx="7429" cy="699457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F3C44E60-4C60-414F-8CF0-80A00BDF1F3D}"/>
                </a:ext>
              </a:extLst>
            </p:cNvPr>
            <p:cNvCxnSpPr>
              <a:cxnSpLocks/>
            </p:cNvCxnSpPr>
            <p:nvPr/>
          </p:nvCxnSpPr>
          <p:spPr>
            <a:xfrm>
              <a:off x="7857460" y="8547505"/>
              <a:ext cx="0" cy="601285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3BD7F4E5-020E-4BD8-841C-F67CD7C58537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17" y="8547507"/>
              <a:ext cx="0" cy="601285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F0612632-75CB-4F72-9995-37B66A14F5F9}"/>
                </a:ext>
              </a:extLst>
            </p:cNvPr>
            <p:cNvCxnSpPr/>
            <p:nvPr/>
          </p:nvCxnSpPr>
          <p:spPr>
            <a:xfrm>
              <a:off x="7533859" y="4545496"/>
              <a:ext cx="0" cy="344556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9DEE67BA-C576-4BD7-9487-423E0526D4CC}"/>
                </a:ext>
              </a:extLst>
            </p:cNvPr>
            <p:cNvCxnSpPr/>
            <p:nvPr/>
          </p:nvCxnSpPr>
          <p:spPr>
            <a:xfrm>
              <a:off x="9825007" y="4545496"/>
              <a:ext cx="0" cy="344556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1C7BA860-DCBC-47DE-A0CD-5A641F62D81C}"/>
                </a:ext>
              </a:extLst>
            </p:cNvPr>
            <p:cNvCxnSpPr/>
            <p:nvPr/>
          </p:nvCxnSpPr>
          <p:spPr>
            <a:xfrm>
              <a:off x="7533859" y="4890054"/>
              <a:ext cx="815011" cy="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5B1E86D5-23B1-4B7F-B5D2-9D1DDC6B5C0F}"/>
                </a:ext>
              </a:extLst>
            </p:cNvPr>
            <p:cNvCxnSpPr/>
            <p:nvPr/>
          </p:nvCxnSpPr>
          <p:spPr>
            <a:xfrm>
              <a:off x="9009996" y="4890054"/>
              <a:ext cx="815011" cy="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67C8F95D-A376-408C-B915-9822A3FDB419}"/>
                </a:ext>
              </a:extLst>
            </p:cNvPr>
            <p:cNvCxnSpPr/>
            <p:nvPr/>
          </p:nvCxnSpPr>
          <p:spPr>
            <a:xfrm>
              <a:off x="8348870" y="4890052"/>
              <a:ext cx="0" cy="493643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D0CD9A0D-6537-427E-A352-232258F1AB8A}"/>
                </a:ext>
              </a:extLst>
            </p:cNvPr>
            <p:cNvCxnSpPr/>
            <p:nvPr/>
          </p:nvCxnSpPr>
          <p:spPr>
            <a:xfrm>
              <a:off x="9009996" y="4890052"/>
              <a:ext cx="0" cy="493643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5099C7D0-909F-4AC1-8833-B4A5E56874F0}"/>
                </a:ext>
              </a:extLst>
            </p:cNvPr>
            <p:cNvSpPr/>
            <p:nvPr/>
          </p:nvSpPr>
          <p:spPr>
            <a:xfrm>
              <a:off x="7229637" y="9148787"/>
              <a:ext cx="1282750" cy="1116498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FIRE</a:t>
              </a: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A92D24E6-C893-4B1B-A2E8-F5D132D94D18}"/>
                </a:ext>
              </a:extLst>
            </p:cNvPr>
            <p:cNvSpPr/>
            <p:nvPr/>
          </p:nvSpPr>
          <p:spPr>
            <a:xfrm>
              <a:off x="9183631" y="9148787"/>
              <a:ext cx="1282751" cy="1116497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NO-FIRE</a:t>
              </a: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CDCB4173-A44B-4855-9E91-5A7B3FF1931D}"/>
                </a:ext>
              </a:extLst>
            </p:cNvPr>
            <p:cNvSpPr/>
            <p:nvPr/>
          </p:nvSpPr>
          <p:spPr>
            <a:xfrm>
              <a:off x="6056242" y="3441511"/>
              <a:ext cx="2552269" cy="111649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TAKING PREVIOUS PRETRAINED MODEL ACCURACY</a:t>
              </a: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75806525-98C3-4996-84E2-2ED1B60C75D6}"/>
                </a:ext>
              </a:extLst>
            </p:cNvPr>
            <p:cNvSpPr/>
            <p:nvPr/>
          </p:nvSpPr>
          <p:spPr>
            <a:xfrm>
              <a:off x="8839199" y="3441512"/>
              <a:ext cx="2332383" cy="111649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OPENCV FOR OBJECT DETECTION</a:t>
              </a: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FCDA224A-1A3C-4B9A-8A8F-2EB1CADD0C67}"/>
                </a:ext>
              </a:extLst>
            </p:cNvPr>
            <p:cNvSpPr/>
            <p:nvPr/>
          </p:nvSpPr>
          <p:spPr>
            <a:xfrm>
              <a:off x="8843506" y="3400542"/>
              <a:ext cx="3000387" cy="130867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OPENCV FOR OBJECT DETECTION</a:t>
              </a: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9D220F03-A1E6-49D2-B019-84591931E3B8}"/>
                </a:ext>
              </a:extLst>
            </p:cNvPr>
            <p:cNvSpPr/>
            <p:nvPr/>
          </p:nvSpPr>
          <p:spPr>
            <a:xfrm>
              <a:off x="5798670" y="3428994"/>
              <a:ext cx="2809840" cy="128020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PRETRAINED MODEL ACCURACY</a:t>
              </a:r>
            </a:p>
          </p:txBody>
        </p:sp>
      </p:grpSp>
      <p:sp>
        <p:nvSpPr>
          <p:cNvPr id="30" name="Google Shape;189;p8">
            <a:extLst>
              <a:ext uri="{FF2B5EF4-FFF2-40B4-BE49-F238E27FC236}">
                <a16:creationId xmlns:a16="http://schemas.microsoft.com/office/drawing/2014/main" id="{8E7C9E46-0467-4A12-91F3-C11C213BD330}"/>
              </a:ext>
            </a:extLst>
          </p:cNvPr>
          <p:cNvSpPr/>
          <p:nvPr/>
        </p:nvSpPr>
        <p:spPr>
          <a:xfrm rot="5400000" flipH="1">
            <a:off x="4545591" y="-3887691"/>
            <a:ext cx="45719" cy="9151097"/>
          </a:xfrm>
          <a:prstGeom prst="rect">
            <a:avLst/>
          </a:prstGeom>
          <a:solidFill>
            <a:srgbClr val="AA39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72E8242-B1B6-4DB0-8973-FDFF51B5F351}"/>
              </a:ext>
            </a:extLst>
          </p:cNvPr>
          <p:cNvSpPr/>
          <p:nvPr/>
        </p:nvSpPr>
        <p:spPr>
          <a:xfrm>
            <a:off x="2185397" y="78196"/>
            <a:ext cx="46121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 Detection with OpenCV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6A5E438-369A-46B3-98C2-BD9196ABE03F}"/>
              </a:ext>
            </a:extLst>
          </p:cNvPr>
          <p:cNvSpPr/>
          <p:nvPr/>
        </p:nvSpPr>
        <p:spPr>
          <a:xfrm>
            <a:off x="8331930" y="4667693"/>
            <a:ext cx="544592" cy="471793"/>
          </a:xfrm>
          <a:prstGeom prst="rect">
            <a:avLst/>
          </a:prstGeom>
          <a:solidFill>
            <a:srgbClr val="AA39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666A39F-5B61-4144-971E-87AC38FB18C4}"/>
              </a:ext>
            </a:extLst>
          </p:cNvPr>
          <p:cNvSpPr txBox="1"/>
          <p:nvPr/>
        </p:nvSpPr>
        <p:spPr>
          <a:xfrm>
            <a:off x="8420986" y="4774019"/>
            <a:ext cx="455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23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44811">
        <p15:prstTrans prst="drape"/>
      </p:transition>
    </mc:Choice>
    <mc:Fallback xmlns="">
      <p:transition spd="slow" advTm="44811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C554EBF-7D1A-4CFC-9FFE-1892CF58E79D}"/>
              </a:ext>
            </a:extLst>
          </p:cNvPr>
          <p:cNvGraphicFramePr>
            <a:graphicFrameLocks noGrp="1"/>
          </p:cNvGraphicFramePr>
          <p:nvPr/>
        </p:nvGraphicFramePr>
        <p:xfrm>
          <a:off x="254110" y="1597644"/>
          <a:ext cx="8198773" cy="333832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10467">
                  <a:extLst>
                    <a:ext uri="{9D8B030D-6E8A-4147-A177-3AD203B41FA5}">
                      <a16:colId xmlns:a16="http://schemas.microsoft.com/office/drawing/2014/main" val="152362668"/>
                    </a:ext>
                  </a:extLst>
                </a:gridCol>
                <a:gridCol w="3988306">
                  <a:extLst>
                    <a:ext uri="{9D8B030D-6E8A-4147-A177-3AD203B41FA5}">
                      <a16:colId xmlns:a16="http://schemas.microsoft.com/office/drawing/2014/main" val="1021001422"/>
                    </a:ext>
                  </a:extLst>
                </a:gridCol>
              </a:tblGrid>
              <a:tr h="6904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With fire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Without fire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489788"/>
                  </a:ext>
                </a:extLst>
              </a:tr>
              <a:tr h="2647890"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699662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116E0D60-0035-4826-AC0F-BBA9CEB15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10" y="2324575"/>
            <a:ext cx="4125434" cy="25194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4A9811-984F-40F3-A45A-7F53BA296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324575"/>
            <a:ext cx="3880883" cy="2519467"/>
          </a:xfrm>
          <a:prstGeom prst="rect">
            <a:avLst/>
          </a:prstGeom>
        </p:spPr>
      </p:pic>
      <p:sp>
        <p:nvSpPr>
          <p:cNvPr id="10" name="Google Shape;195;p9">
            <a:extLst>
              <a:ext uri="{FF2B5EF4-FFF2-40B4-BE49-F238E27FC236}">
                <a16:creationId xmlns:a16="http://schemas.microsoft.com/office/drawing/2014/main" id="{7B9B3CF9-7FED-49D7-BE80-CAB8B3767D7E}"/>
              </a:ext>
            </a:extLst>
          </p:cNvPr>
          <p:cNvSpPr/>
          <p:nvPr/>
        </p:nvSpPr>
        <p:spPr>
          <a:xfrm rot="5400000">
            <a:off x="1528948" y="-1528948"/>
            <a:ext cx="1067537" cy="4125434"/>
          </a:xfrm>
          <a:prstGeom prst="rect">
            <a:avLst/>
          </a:prstGeom>
          <a:solidFill>
            <a:schemeClr val="dk1">
              <a:alpha val="69803"/>
            </a:schemeClr>
          </a:solidFill>
          <a:ln w="25400" cap="flat" cmpd="sng">
            <a:solidFill>
              <a:srgbClr val="AA39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28B464-3372-40EE-877C-28A41CCA2597}"/>
              </a:ext>
            </a:extLst>
          </p:cNvPr>
          <p:cNvSpPr txBox="1"/>
          <p:nvPr/>
        </p:nvSpPr>
        <p:spPr>
          <a:xfrm>
            <a:off x="254110" y="207528"/>
            <a:ext cx="3530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Detection Result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780F5A-46E0-4B63-ADA3-E9032FD57695}"/>
              </a:ext>
            </a:extLst>
          </p:cNvPr>
          <p:cNvSpPr/>
          <p:nvPr/>
        </p:nvSpPr>
        <p:spPr>
          <a:xfrm>
            <a:off x="8452883" y="4654111"/>
            <a:ext cx="544592" cy="471793"/>
          </a:xfrm>
          <a:prstGeom prst="rect">
            <a:avLst/>
          </a:prstGeom>
          <a:solidFill>
            <a:srgbClr val="AA39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D23D3A-6AB8-4962-ACD5-94DD253D2E0C}"/>
              </a:ext>
            </a:extLst>
          </p:cNvPr>
          <p:cNvSpPr txBox="1"/>
          <p:nvPr/>
        </p:nvSpPr>
        <p:spPr>
          <a:xfrm>
            <a:off x="8492522" y="4782083"/>
            <a:ext cx="468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7156997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4433">
        <p15:prstTrans prst="drape"/>
      </p:transition>
    </mc:Choice>
    <mc:Fallback xmlns="">
      <p:transition spd="slow" advTm="24433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"/>
          <p:cNvSpPr/>
          <p:nvPr/>
        </p:nvSpPr>
        <p:spPr>
          <a:xfrm rot="5400000">
            <a:off x="3521354" y="-1869640"/>
            <a:ext cx="1475100" cy="5261100"/>
          </a:xfrm>
          <a:prstGeom prst="rect">
            <a:avLst/>
          </a:prstGeom>
          <a:solidFill>
            <a:schemeClr val="dk1">
              <a:alpha val="69803"/>
            </a:schemeClr>
          </a:solidFill>
          <a:ln w="25400" cap="flat" cmpd="sng">
            <a:solidFill>
              <a:srgbClr val="AA39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9"/>
          <p:cNvSpPr/>
          <p:nvPr/>
        </p:nvSpPr>
        <p:spPr>
          <a:xfrm>
            <a:off x="2242165" y="414377"/>
            <a:ext cx="4777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LIMITATIONS</a:t>
            </a:r>
            <a:endParaRPr sz="3600" b="0" i="0" u="none" strike="noStrike" cap="none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97" name="Google Shape;197;p9"/>
          <p:cNvSpPr/>
          <p:nvPr/>
        </p:nvSpPr>
        <p:spPr>
          <a:xfrm>
            <a:off x="354481" y="-15748"/>
            <a:ext cx="60263" cy="5159247"/>
          </a:xfrm>
          <a:prstGeom prst="rect">
            <a:avLst/>
          </a:prstGeom>
          <a:solidFill>
            <a:srgbClr val="AA39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8" name="Google Shape;198;p9"/>
          <p:cNvGrpSpPr/>
          <p:nvPr/>
        </p:nvGrpSpPr>
        <p:grpSpPr>
          <a:xfrm>
            <a:off x="503033" y="3982051"/>
            <a:ext cx="967625" cy="844024"/>
            <a:chOff x="7969924" y="4058816"/>
            <a:chExt cx="1020725" cy="918808"/>
          </a:xfrm>
        </p:grpSpPr>
        <p:sp>
          <p:nvSpPr>
            <p:cNvPr id="199" name="Google Shape;199;p9"/>
            <p:cNvSpPr/>
            <p:nvPr/>
          </p:nvSpPr>
          <p:spPr>
            <a:xfrm>
              <a:off x="8310166" y="4275875"/>
              <a:ext cx="680484" cy="701749"/>
            </a:xfrm>
            <a:prstGeom prst="ellipse">
              <a:avLst/>
            </a:prstGeom>
            <a:noFill/>
            <a:ln w="25400" cap="flat" cmpd="sng">
              <a:solidFill>
                <a:srgbClr val="3B6C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7969924" y="4058816"/>
              <a:ext cx="680484" cy="701749"/>
            </a:xfrm>
            <a:prstGeom prst="ellipse">
              <a:avLst/>
            </a:prstGeom>
            <a:noFill/>
            <a:ln w="25400" cap="flat" cmpd="sng">
              <a:solidFill>
                <a:srgbClr val="AA397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" name="Google Shape;201;p9"/>
          <p:cNvSpPr/>
          <p:nvPr/>
        </p:nvSpPr>
        <p:spPr>
          <a:xfrm>
            <a:off x="275633" y="0"/>
            <a:ext cx="60263" cy="5159247"/>
          </a:xfrm>
          <a:prstGeom prst="rect">
            <a:avLst/>
          </a:prstGeom>
          <a:solidFill>
            <a:srgbClr val="AA39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9"/>
          <p:cNvSpPr/>
          <p:nvPr/>
        </p:nvSpPr>
        <p:spPr>
          <a:xfrm rot="5400000">
            <a:off x="3225031" y="369936"/>
            <a:ext cx="3189927" cy="587701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AA39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m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9"/>
          <p:cNvSpPr txBox="1"/>
          <p:nvPr/>
        </p:nvSpPr>
        <p:spPr>
          <a:xfrm>
            <a:off x="2000260" y="1918256"/>
            <a:ext cx="41067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 dirty="0">
                <a:latin typeface="Open Sans"/>
              </a:rPr>
              <a:t>1.Applied some of the best architectures for image classification but there are still some other architectures to use</a:t>
            </a:r>
            <a:endParaRPr b="1" i="1" dirty="0">
              <a:latin typeface="Open Sans"/>
            </a:endParaRPr>
          </a:p>
        </p:txBody>
      </p:sp>
      <p:sp>
        <p:nvSpPr>
          <p:cNvPr id="205" name="Google Shape;205;p9"/>
          <p:cNvSpPr txBox="1"/>
          <p:nvPr/>
        </p:nvSpPr>
        <p:spPr>
          <a:xfrm>
            <a:off x="2000260" y="2816912"/>
            <a:ext cx="4080300" cy="73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i="1" dirty="0">
                <a:solidFill>
                  <a:schemeClr val="dk1"/>
                </a:solidFill>
                <a:latin typeface="Open Sans"/>
              </a:rPr>
              <a:t>2.Only one ensemble method is used for image classification </a:t>
            </a:r>
            <a:endParaRPr dirty="0">
              <a:latin typeface="Open Sans"/>
            </a:endParaRPr>
          </a:p>
        </p:txBody>
      </p:sp>
      <p:sp>
        <p:nvSpPr>
          <p:cNvPr id="206" name="Google Shape;206;p9"/>
          <p:cNvSpPr txBox="1"/>
          <p:nvPr/>
        </p:nvSpPr>
        <p:spPr>
          <a:xfrm>
            <a:off x="2000260" y="3627184"/>
            <a:ext cx="39873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i="1" dirty="0">
                <a:solidFill>
                  <a:schemeClr val="dk1"/>
                </a:solidFill>
                <a:latin typeface="Open Sans"/>
              </a:rPr>
              <a:t>3.Our object detection method works perfectly on static environment</a:t>
            </a:r>
            <a:r>
              <a:rPr lang="en-US" dirty="0">
                <a:latin typeface="Open Sans"/>
              </a:rPr>
              <a:t>.</a:t>
            </a:r>
            <a:endParaRPr lang="en-US" b="1" i="1" dirty="0">
              <a:solidFill>
                <a:schemeClr val="dk1"/>
              </a:solidFill>
              <a:latin typeface="Open San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7CF436-F036-45D7-96C2-9E8D6F24269C}"/>
              </a:ext>
            </a:extLst>
          </p:cNvPr>
          <p:cNvSpPr/>
          <p:nvPr/>
        </p:nvSpPr>
        <p:spPr>
          <a:xfrm>
            <a:off x="8331930" y="4667693"/>
            <a:ext cx="544592" cy="471793"/>
          </a:xfrm>
          <a:prstGeom prst="rect">
            <a:avLst/>
          </a:prstGeom>
          <a:solidFill>
            <a:srgbClr val="AA39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F903C5-FCF4-47F9-87D1-D9B520ACA16C}"/>
              </a:ext>
            </a:extLst>
          </p:cNvPr>
          <p:cNvSpPr txBox="1"/>
          <p:nvPr/>
        </p:nvSpPr>
        <p:spPr>
          <a:xfrm>
            <a:off x="8420986" y="4774019"/>
            <a:ext cx="455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26981">
        <p14:flip dir="r"/>
      </p:transition>
    </mc:Choice>
    <mc:Fallback xmlns="">
      <p:transition spd="slow" advTm="26981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62714" y="-262509"/>
            <a:ext cx="4757063" cy="582288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0"/>
          <p:cNvSpPr/>
          <p:nvPr/>
        </p:nvSpPr>
        <p:spPr>
          <a:xfrm>
            <a:off x="0" y="-15750"/>
            <a:ext cx="4589109" cy="51592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0"/>
          <p:cNvSpPr/>
          <p:nvPr/>
        </p:nvSpPr>
        <p:spPr>
          <a:xfrm>
            <a:off x="354481" y="-15748"/>
            <a:ext cx="60263" cy="5159247"/>
          </a:xfrm>
          <a:prstGeom prst="rect">
            <a:avLst/>
          </a:prstGeom>
          <a:solidFill>
            <a:srgbClr val="AA39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0"/>
          <p:cNvSpPr/>
          <p:nvPr/>
        </p:nvSpPr>
        <p:spPr>
          <a:xfrm>
            <a:off x="275633" y="0"/>
            <a:ext cx="60263" cy="5159247"/>
          </a:xfrm>
          <a:prstGeom prst="rect">
            <a:avLst/>
          </a:prstGeom>
          <a:solidFill>
            <a:srgbClr val="AA39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0"/>
          <p:cNvSpPr/>
          <p:nvPr/>
        </p:nvSpPr>
        <p:spPr>
          <a:xfrm>
            <a:off x="4492621" y="-31499"/>
            <a:ext cx="4991599" cy="5159248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rgbClr val="181818">
                  <a:alpha val="58823"/>
                </a:srgbClr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0"/>
          <p:cNvSpPr/>
          <p:nvPr/>
        </p:nvSpPr>
        <p:spPr>
          <a:xfrm>
            <a:off x="876444" y="2364792"/>
            <a:ext cx="537926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AA397A"/>
                </a:solidFill>
                <a:latin typeface="Cambria"/>
                <a:ea typeface="Cambria"/>
                <a:sym typeface="Cambria"/>
              </a:rPr>
              <a:t>Brief discussion</a:t>
            </a:r>
            <a:endParaRPr lang="en-US" dirty="0"/>
          </a:p>
        </p:txBody>
      </p:sp>
      <p:pic>
        <p:nvPicPr>
          <p:cNvPr id="3" name="Graphic 2" descr="Bullseye">
            <a:extLst>
              <a:ext uri="{FF2B5EF4-FFF2-40B4-BE49-F238E27FC236}">
                <a16:creationId xmlns:a16="http://schemas.microsoft.com/office/drawing/2014/main" id="{C3535CD7-B36B-4A79-B492-606DC3E75E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891" y="2349041"/>
            <a:ext cx="646291" cy="64629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2131E8D-19D9-416B-B7C7-FF3009D07C81}"/>
              </a:ext>
            </a:extLst>
          </p:cNvPr>
          <p:cNvSpPr/>
          <p:nvPr/>
        </p:nvSpPr>
        <p:spPr>
          <a:xfrm>
            <a:off x="5372100" y="529955"/>
            <a:ext cx="3511783" cy="98150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/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572E8EA8-CA5E-4A77-8F0D-E6A97455DB98}"/>
              </a:ext>
            </a:extLst>
          </p:cNvPr>
          <p:cNvSpPr/>
          <p:nvPr/>
        </p:nvSpPr>
        <p:spPr>
          <a:xfrm rot="16200000">
            <a:off x="4491246" y="735725"/>
            <a:ext cx="1040937" cy="604749"/>
          </a:xfrm>
          <a:prstGeom prst="rtTriangle">
            <a:avLst/>
          </a:prstGeom>
          <a:gradFill>
            <a:gsLst>
              <a:gs pos="23000">
                <a:schemeClr val="accent5">
                  <a:lumMod val="0"/>
                  <a:lumOff val="10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98000">
                <a:schemeClr val="bg1">
                  <a:lumMod val="50000"/>
                </a:schemeClr>
              </a:gs>
            </a:gsLst>
            <a:path path="circle">
              <a:fillToRect l="50000" t="-80000" r="50000" b="18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A28AFA-F648-4EB3-8155-3B191306109F}"/>
              </a:ext>
            </a:extLst>
          </p:cNvPr>
          <p:cNvSpPr txBox="1"/>
          <p:nvPr/>
        </p:nvSpPr>
        <p:spPr>
          <a:xfrm>
            <a:off x="5449835" y="588127"/>
            <a:ext cx="3418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We worked on two datasets. One is our dataset and other is model dataset.</a:t>
            </a:r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75C5906A-B015-448D-96CC-D61144CDCBCE}"/>
              </a:ext>
            </a:extLst>
          </p:cNvPr>
          <p:cNvSpPr/>
          <p:nvPr/>
        </p:nvSpPr>
        <p:spPr>
          <a:xfrm rot="16200000">
            <a:off x="4483442" y="2054237"/>
            <a:ext cx="1040937" cy="604749"/>
          </a:xfrm>
          <a:prstGeom prst="rtTriangle">
            <a:avLst/>
          </a:prstGeom>
          <a:gradFill>
            <a:gsLst>
              <a:gs pos="23000">
                <a:schemeClr val="accent5">
                  <a:lumMod val="0"/>
                  <a:lumOff val="10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98000">
                <a:schemeClr val="bg1">
                  <a:lumMod val="50000"/>
                </a:schemeClr>
              </a:gs>
            </a:gsLst>
            <a:path path="circle">
              <a:fillToRect l="50000" t="-80000" r="50000" b="18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4CF94E-F3A7-4B36-AE21-D5E704094B1D}"/>
              </a:ext>
            </a:extLst>
          </p:cNvPr>
          <p:cNvSpPr txBox="1"/>
          <p:nvPr/>
        </p:nvSpPr>
        <p:spPr>
          <a:xfrm>
            <a:off x="5442031" y="1906639"/>
            <a:ext cx="3418532" cy="9233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We use ensemble technique for better accuracy and got 85% accuracy.</a:t>
            </a:r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3D01FACD-5829-45ED-9A5F-97FD90D3F748}"/>
              </a:ext>
            </a:extLst>
          </p:cNvPr>
          <p:cNvSpPr/>
          <p:nvPr/>
        </p:nvSpPr>
        <p:spPr>
          <a:xfrm rot="16200000">
            <a:off x="4506761" y="3820786"/>
            <a:ext cx="1040937" cy="604749"/>
          </a:xfrm>
          <a:prstGeom prst="rtTriangle">
            <a:avLst/>
          </a:prstGeom>
          <a:gradFill>
            <a:gsLst>
              <a:gs pos="23000">
                <a:schemeClr val="accent5">
                  <a:lumMod val="0"/>
                  <a:lumOff val="10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98000">
                <a:schemeClr val="bg1">
                  <a:lumMod val="50000"/>
                </a:schemeClr>
              </a:gs>
            </a:gsLst>
            <a:path path="circle">
              <a:fillToRect l="50000" t="-80000" r="50000" b="18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041E3C-9A95-4B7B-A3C8-E203D162324F}"/>
              </a:ext>
            </a:extLst>
          </p:cNvPr>
          <p:cNvSpPr txBox="1"/>
          <p:nvPr/>
        </p:nvSpPr>
        <p:spPr>
          <a:xfrm>
            <a:off x="5449835" y="3616302"/>
            <a:ext cx="3418532" cy="9233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We use object detection and localization with basic OpenCV and VGG16 pretrained model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05A69B-B224-457C-B179-7DA191B4D493}"/>
              </a:ext>
            </a:extLst>
          </p:cNvPr>
          <p:cNvSpPr/>
          <p:nvPr/>
        </p:nvSpPr>
        <p:spPr>
          <a:xfrm>
            <a:off x="8331930" y="4667693"/>
            <a:ext cx="544592" cy="471793"/>
          </a:xfrm>
          <a:prstGeom prst="rect">
            <a:avLst/>
          </a:prstGeom>
          <a:solidFill>
            <a:srgbClr val="AA39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E1C32E-D9DB-4AF9-B5C8-58D53ED07F5E}"/>
              </a:ext>
            </a:extLst>
          </p:cNvPr>
          <p:cNvSpPr txBox="1"/>
          <p:nvPr/>
        </p:nvSpPr>
        <p:spPr>
          <a:xfrm>
            <a:off x="8420986" y="4743603"/>
            <a:ext cx="447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21101">
        <p14:switch dir="r"/>
      </p:transition>
    </mc:Choice>
    <mc:Fallback xmlns="">
      <p:transition spd="slow" advTm="21101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FB881E-69B8-4C88-90E6-366B73FB8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" y="-7907"/>
            <a:ext cx="9137425" cy="5143500"/>
          </a:xfrm>
          <a:prstGeom prst="rect">
            <a:avLst/>
          </a:prstGeom>
        </p:spPr>
      </p:pic>
      <p:sp>
        <p:nvSpPr>
          <p:cNvPr id="19" name="Google Shape;105;p4">
            <a:extLst>
              <a:ext uri="{FF2B5EF4-FFF2-40B4-BE49-F238E27FC236}">
                <a16:creationId xmlns:a16="http://schemas.microsoft.com/office/drawing/2014/main" id="{35972F3F-DBA5-48EC-874D-39295F74F541}"/>
              </a:ext>
            </a:extLst>
          </p:cNvPr>
          <p:cNvSpPr/>
          <p:nvPr/>
        </p:nvSpPr>
        <p:spPr>
          <a:xfrm>
            <a:off x="0" y="-23622"/>
            <a:ext cx="9144000" cy="5143500"/>
          </a:xfrm>
          <a:prstGeom prst="rect">
            <a:avLst/>
          </a:prstGeom>
          <a:solidFill>
            <a:srgbClr val="000000">
              <a:alpha val="8196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3"/>
          <p:cNvSpPr/>
          <p:nvPr/>
        </p:nvSpPr>
        <p:spPr>
          <a:xfrm rot="5400000">
            <a:off x="3427654" y="-1038804"/>
            <a:ext cx="3302100" cy="7189500"/>
          </a:xfrm>
          <a:prstGeom prst="rect">
            <a:avLst/>
          </a:prstGeom>
          <a:noFill/>
          <a:ln w="25400" cap="flat" cmpd="sng">
            <a:solidFill>
              <a:srgbClr val="AA39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3"/>
          <p:cNvSpPr txBox="1">
            <a:spLocks noGrp="1"/>
          </p:cNvSpPr>
          <p:nvPr>
            <p:ph type="ctrTitle"/>
          </p:nvPr>
        </p:nvSpPr>
        <p:spPr>
          <a:xfrm>
            <a:off x="-1568981" y="-1201537"/>
            <a:ext cx="8688782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4000" dirty="0">
                <a:solidFill>
                  <a:srgbClr val="F2F2F2"/>
                </a:solidFill>
                <a:latin typeface="Cambria"/>
                <a:ea typeface="Cambria"/>
                <a:cs typeface="Cambria"/>
                <a:sym typeface="Cambria"/>
              </a:rPr>
              <a:t>Future Work</a:t>
            </a:r>
            <a:endParaRPr sz="4000" dirty="0">
              <a:solidFill>
                <a:srgbClr val="F2F2F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0" name="Google Shape;90;p3"/>
          <p:cNvSpPr/>
          <p:nvPr/>
        </p:nvSpPr>
        <p:spPr>
          <a:xfrm>
            <a:off x="280467" y="-23654"/>
            <a:ext cx="60263" cy="5159247"/>
          </a:xfrm>
          <a:prstGeom prst="rect">
            <a:avLst/>
          </a:prstGeom>
          <a:solidFill>
            <a:srgbClr val="AA39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3"/>
          <p:cNvSpPr/>
          <p:nvPr/>
        </p:nvSpPr>
        <p:spPr>
          <a:xfrm>
            <a:off x="382410" y="-15714"/>
            <a:ext cx="60263" cy="5159214"/>
          </a:xfrm>
          <a:prstGeom prst="rect">
            <a:avLst/>
          </a:prstGeom>
          <a:solidFill>
            <a:srgbClr val="3B6C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"/>
          <p:cNvSpPr/>
          <p:nvPr/>
        </p:nvSpPr>
        <p:spPr>
          <a:xfrm>
            <a:off x="178524" y="-15747"/>
            <a:ext cx="60263" cy="5159247"/>
          </a:xfrm>
          <a:prstGeom prst="rect">
            <a:avLst/>
          </a:prstGeom>
          <a:solidFill>
            <a:srgbClr val="AA39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3"/>
          <p:cNvSpPr txBox="1"/>
          <p:nvPr/>
        </p:nvSpPr>
        <p:spPr>
          <a:xfrm>
            <a:off x="10108446" y="1594686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lang="en-US" sz="3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Intellectual Property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lang="en-US" sz="3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&amp;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lang="en-US" sz="3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Idea Protection  </a:t>
            </a:r>
            <a:endParaRPr/>
          </a:p>
        </p:txBody>
      </p:sp>
      <p:sp>
        <p:nvSpPr>
          <p:cNvPr id="98" name="Google Shape;98;p3"/>
          <p:cNvSpPr txBox="1">
            <a:spLocks noGrp="1"/>
          </p:cNvSpPr>
          <p:nvPr>
            <p:ph type="subTitle" idx="1"/>
          </p:nvPr>
        </p:nvSpPr>
        <p:spPr>
          <a:xfrm>
            <a:off x="1407119" y="1213576"/>
            <a:ext cx="7280546" cy="2636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</a:pPr>
            <a:r>
              <a:rPr lang="en-US" sz="1600" i="1" dirty="0">
                <a:solidFill>
                  <a:srgbClr val="F3F3F3"/>
                </a:solidFill>
              </a:rPr>
              <a:t>Will work on increasing our dataset. 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</a:pPr>
            <a:r>
              <a:rPr lang="en-US" sz="1600" i="1" dirty="0">
                <a:solidFill>
                  <a:srgbClr val="F3F3F3"/>
                </a:solidFill>
              </a:rPr>
              <a:t>Will apply rest of the models which are best for image classification, such as Xception,InceptionV3 etc.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</a:pPr>
            <a:r>
              <a:rPr lang="en-US" sz="1600" i="1" dirty="0">
                <a:solidFill>
                  <a:srgbClr val="F3F3F3"/>
                </a:solidFill>
              </a:rPr>
              <a:t>Will work on other advanced ensemble method for our image classification.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</a:pPr>
            <a:r>
              <a:rPr lang="en-US" sz="1600" i="1" dirty="0">
                <a:solidFill>
                  <a:srgbClr val="F3F3F3"/>
                </a:solidFill>
              </a:rPr>
              <a:t>Will use ensemble method for object detection.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</a:pPr>
            <a:r>
              <a:rPr lang="en-US" sz="1600" i="1" dirty="0">
                <a:solidFill>
                  <a:srgbClr val="F3F3F3"/>
                </a:solidFill>
              </a:rPr>
              <a:t>Will work on both static and motion for detection and apply advanced techniques like YOLOV3,RCNN</a:t>
            </a:r>
            <a:r>
              <a:rPr lang="en-US" sz="1200" i="1" dirty="0">
                <a:solidFill>
                  <a:srgbClr val="F3F3F3"/>
                </a:solidFill>
              </a:rPr>
              <a:t>. </a:t>
            </a:r>
          </a:p>
        </p:txBody>
      </p:sp>
      <p:pic>
        <p:nvPicPr>
          <p:cNvPr id="4" name="Graphic 3" descr="Classroom">
            <a:extLst>
              <a:ext uri="{FF2B5EF4-FFF2-40B4-BE49-F238E27FC236}">
                <a16:creationId xmlns:a16="http://schemas.microsoft.com/office/drawing/2014/main" id="{41CB8667-B431-46C1-B680-9B8B9DE8D8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197" y="108986"/>
            <a:ext cx="686904" cy="67868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A6C2151-84C8-4F52-8A8B-5DF566B42F31}"/>
              </a:ext>
            </a:extLst>
          </p:cNvPr>
          <p:cNvSpPr/>
          <p:nvPr/>
        </p:nvSpPr>
        <p:spPr>
          <a:xfrm>
            <a:off x="8331930" y="4667693"/>
            <a:ext cx="544592" cy="471793"/>
          </a:xfrm>
          <a:prstGeom prst="rect">
            <a:avLst/>
          </a:prstGeom>
          <a:solidFill>
            <a:srgbClr val="AA39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095882-80F5-4FE5-8106-D60DFD670640}"/>
              </a:ext>
            </a:extLst>
          </p:cNvPr>
          <p:cNvSpPr txBox="1"/>
          <p:nvPr/>
        </p:nvSpPr>
        <p:spPr>
          <a:xfrm>
            <a:off x="8420986" y="4774019"/>
            <a:ext cx="442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27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3195">
        <p15:prstTrans prst="peelOff"/>
      </p:transition>
    </mc:Choice>
    <mc:Fallback xmlns="">
      <p:transition spd="slow" advTm="13195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/>
          <p:nvPr/>
        </p:nvSpPr>
        <p:spPr>
          <a:xfrm>
            <a:off x="1177" y="7806"/>
            <a:ext cx="9645805" cy="51592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"/>
          <p:cNvSpPr/>
          <p:nvPr/>
        </p:nvSpPr>
        <p:spPr>
          <a:xfrm>
            <a:off x="4519683" y="31360"/>
            <a:ext cx="5127299" cy="5159214"/>
          </a:xfrm>
          <a:prstGeom prst="rect">
            <a:avLst/>
          </a:prstGeom>
          <a:gradFill>
            <a:gsLst>
              <a:gs pos="0">
                <a:schemeClr val="lt1"/>
              </a:gs>
              <a:gs pos="85000">
                <a:srgbClr val="181818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"/>
          <p:cNvSpPr txBox="1">
            <a:spLocks noGrp="1"/>
          </p:cNvSpPr>
          <p:nvPr>
            <p:ph type="ctrTitle"/>
          </p:nvPr>
        </p:nvSpPr>
        <p:spPr>
          <a:xfrm>
            <a:off x="1048581" y="745019"/>
            <a:ext cx="766209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54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Thank You</a:t>
            </a:r>
            <a:endParaRPr sz="5400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57" name="Google Shape;57;p1"/>
          <p:cNvGrpSpPr/>
          <p:nvPr/>
        </p:nvGrpSpPr>
        <p:grpSpPr>
          <a:xfrm>
            <a:off x="543817" y="4154458"/>
            <a:ext cx="1020725" cy="918808"/>
            <a:chOff x="7969924" y="4058816"/>
            <a:chExt cx="1020725" cy="918808"/>
          </a:xfrm>
        </p:grpSpPr>
        <p:sp>
          <p:nvSpPr>
            <p:cNvPr id="58" name="Google Shape;58;p1"/>
            <p:cNvSpPr/>
            <p:nvPr/>
          </p:nvSpPr>
          <p:spPr>
            <a:xfrm>
              <a:off x="8310166" y="4275875"/>
              <a:ext cx="680484" cy="701749"/>
            </a:xfrm>
            <a:prstGeom prst="ellipse">
              <a:avLst/>
            </a:prstGeom>
            <a:noFill/>
            <a:ln w="25400" cap="flat" cmpd="sng">
              <a:solidFill>
                <a:srgbClr val="3B6C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7969924" y="4058816"/>
              <a:ext cx="680484" cy="701749"/>
            </a:xfrm>
            <a:prstGeom prst="ellipse">
              <a:avLst/>
            </a:prstGeom>
            <a:noFill/>
            <a:ln w="25400" cap="flat" cmpd="sng">
              <a:solidFill>
                <a:srgbClr val="AA397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" name="Google Shape;60;p1"/>
          <p:cNvSpPr/>
          <p:nvPr/>
        </p:nvSpPr>
        <p:spPr>
          <a:xfrm>
            <a:off x="354481" y="-15748"/>
            <a:ext cx="60263" cy="5159247"/>
          </a:xfrm>
          <a:prstGeom prst="rect">
            <a:avLst/>
          </a:prstGeom>
          <a:solidFill>
            <a:srgbClr val="AA39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"/>
          <p:cNvSpPr/>
          <p:nvPr/>
        </p:nvSpPr>
        <p:spPr>
          <a:xfrm>
            <a:off x="433329" y="-15748"/>
            <a:ext cx="60263" cy="5159214"/>
          </a:xfrm>
          <a:prstGeom prst="rect">
            <a:avLst/>
          </a:prstGeom>
          <a:solidFill>
            <a:srgbClr val="3B6C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"/>
          <p:cNvSpPr/>
          <p:nvPr/>
        </p:nvSpPr>
        <p:spPr>
          <a:xfrm flipH="1">
            <a:off x="9646982" y="-7874"/>
            <a:ext cx="45719" cy="5159214"/>
          </a:xfrm>
          <a:prstGeom prst="rect">
            <a:avLst/>
          </a:prstGeom>
          <a:solidFill>
            <a:srgbClr val="3B6C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"/>
          <p:cNvSpPr/>
          <p:nvPr/>
        </p:nvSpPr>
        <p:spPr>
          <a:xfrm rot="5400000">
            <a:off x="4972324" y="259904"/>
            <a:ext cx="60263" cy="5159247"/>
          </a:xfrm>
          <a:prstGeom prst="rect">
            <a:avLst/>
          </a:prstGeom>
          <a:solidFill>
            <a:srgbClr val="AA39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62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5"/>
    </mc:Choice>
    <mc:Fallback xmlns="">
      <p:transition spd="slow" advTm="34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62714" y="-347570"/>
            <a:ext cx="4757063" cy="582288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0"/>
          <p:cNvSpPr/>
          <p:nvPr/>
        </p:nvSpPr>
        <p:spPr>
          <a:xfrm>
            <a:off x="0" y="-15750"/>
            <a:ext cx="4757064" cy="51592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0"/>
          <p:cNvSpPr/>
          <p:nvPr/>
        </p:nvSpPr>
        <p:spPr>
          <a:xfrm>
            <a:off x="354481" y="-15748"/>
            <a:ext cx="60263" cy="5159247"/>
          </a:xfrm>
          <a:prstGeom prst="rect">
            <a:avLst/>
          </a:prstGeom>
          <a:solidFill>
            <a:srgbClr val="AA39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4" name="Google Shape;214;p10"/>
          <p:cNvGrpSpPr/>
          <p:nvPr/>
        </p:nvGrpSpPr>
        <p:grpSpPr>
          <a:xfrm>
            <a:off x="581880" y="4053777"/>
            <a:ext cx="967625" cy="844024"/>
            <a:chOff x="7969924" y="4058816"/>
            <a:chExt cx="1020725" cy="918808"/>
          </a:xfrm>
        </p:grpSpPr>
        <p:sp>
          <p:nvSpPr>
            <p:cNvPr id="215" name="Google Shape;215;p10"/>
            <p:cNvSpPr/>
            <p:nvPr/>
          </p:nvSpPr>
          <p:spPr>
            <a:xfrm>
              <a:off x="8310166" y="4275875"/>
              <a:ext cx="680484" cy="701749"/>
            </a:xfrm>
            <a:prstGeom prst="ellipse">
              <a:avLst/>
            </a:prstGeom>
            <a:noFill/>
            <a:ln w="25400" cap="flat" cmpd="sng">
              <a:solidFill>
                <a:srgbClr val="3B6C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0"/>
            <p:cNvSpPr/>
            <p:nvPr/>
          </p:nvSpPr>
          <p:spPr>
            <a:xfrm>
              <a:off x="7969924" y="4058816"/>
              <a:ext cx="680484" cy="701749"/>
            </a:xfrm>
            <a:prstGeom prst="ellipse">
              <a:avLst/>
            </a:prstGeom>
            <a:noFill/>
            <a:ln w="25400" cap="flat" cmpd="sng">
              <a:solidFill>
                <a:srgbClr val="AA397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" name="Google Shape;217;p10"/>
          <p:cNvSpPr/>
          <p:nvPr/>
        </p:nvSpPr>
        <p:spPr>
          <a:xfrm>
            <a:off x="275633" y="0"/>
            <a:ext cx="60263" cy="5159247"/>
          </a:xfrm>
          <a:prstGeom prst="rect">
            <a:avLst/>
          </a:prstGeom>
          <a:solidFill>
            <a:srgbClr val="AA39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0"/>
          <p:cNvSpPr/>
          <p:nvPr/>
        </p:nvSpPr>
        <p:spPr>
          <a:xfrm>
            <a:off x="4541562" y="-7875"/>
            <a:ext cx="5539747" cy="5151373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rgbClr val="181818">
                  <a:alpha val="58823"/>
                </a:srgbClr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0"/>
          <p:cNvSpPr/>
          <p:nvPr/>
        </p:nvSpPr>
        <p:spPr>
          <a:xfrm>
            <a:off x="690376" y="2249346"/>
            <a:ext cx="537926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AA397A"/>
                </a:solidFill>
                <a:latin typeface="Cambria"/>
                <a:ea typeface="Cambria"/>
                <a:cs typeface="Cambria"/>
                <a:sym typeface="Cambria"/>
              </a:rPr>
              <a:t>Any Questions?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46708">
        <p14:prism/>
      </p:transition>
    </mc:Choice>
    <mc:Fallback xmlns="">
      <p:transition spd="slow" advTm="546708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1"/>
          <p:cNvGrpSpPr/>
          <p:nvPr/>
        </p:nvGrpSpPr>
        <p:grpSpPr>
          <a:xfrm>
            <a:off x="33454" y="4099533"/>
            <a:ext cx="1020725" cy="918808"/>
            <a:chOff x="7969924" y="4058816"/>
            <a:chExt cx="1020725" cy="918808"/>
          </a:xfrm>
        </p:grpSpPr>
        <p:sp>
          <p:nvSpPr>
            <p:cNvPr id="58" name="Google Shape;58;p1"/>
            <p:cNvSpPr/>
            <p:nvPr/>
          </p:nvSpPr>
          <p:spPr>
            <a:xfrm>
              <a:off x="8310166" y="4275875"/>
              <a:ext cx="680484" cy="701749"/>
            </a:xfrm>
            <a:prstGeom prst="ellipse">
              <a:avLst/>
            </a:prstGeom>
            <a:noFill/>
            <a:ln w="25400" cap="flat" cmpd="sng">
              <a:solidFill>
                <a:srgbClr val="3B6C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7969924" y="4058816"/>
              <a:ext cx="680484" cy="701749"/>
            </a:xfrm>
            <a:prstGeom prst="ellipse">
              <a:avLst/>
            </a:prstGeom>
            <a:noFill/>
            <a:ln w="25400" cap="flat" cmpd="sng">
              <a:solidFill>
                <a:srgbClr val="AA397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" name="Google Shape;60;p1"/>
          <p:cNvSpPr/>
          <p:nvPr/>
        </p:nvSpPr>
        <p:spPr>
          <a:xfrm>
            <a:off x="354481" y="-15748"/>
            <a:ext cx="60263" cy="5159247"/>
          </a:xfrm>
          <a:prstGeom prst="rect">
            <a:avLst/>
          </a:prstGeom>
          <a:solidFill>
            <a:srgbClr val="AA39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"/>
          <p:cNvSpPr/>
          <p:nvPr/>
        </p:nvSpPr>
        <p:spPr>
          <a:xfrm>
            <a:off x="433329" y="-15748"/>
            <a:ext cx="60263" cy="5159214"/>
          </a:xfrm>
          <a:prstGeom prst="rect">
            <a:avLst/>
          </a:prstGeom>
          <a:solidFill>
            <a:srgbClr val="3B6C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"/>
          <p:cNvSpPr/>
          <p:nvPr/>
        </p:nvSpPr>
        <p:spPr>
          <a:xfrm flipH="1">
            <a:off x="9074105" y="0"/>
            <a:ext cx="45719" cy="5159214"/>
          </a:xfrm>
          <a:prstGeom prst="rect">
            <a:avLst/>
          </a:prstGeom>
          <a:solidFill>
            <a:srgbClr val="3B6C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CCC0543B-06E5-4F8E-999F-C2B85DCC4D46}"/>
              </a:ext>
            </a:extLst>
          </p:cNvPr>
          <p:cNvSpPr txBox="1">
            <a:spLocks/>
          </p:cNvSpPr>
          <p:nvPr/>
        </p:nvSpPr>
        <p:spPr>
          <a:xfrm>
            <a:off x="543817" y="125159"/>
            <a:ext cx="9144000" cy="57606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chemeClr val="accent3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Outlines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0ECF0F-AAB8-47FB-AF4F-ABF8DF4D3287}"/>
              </a:ext>
            </a:extLst>
          </p:cNvPr>
          <p:cNvSpPr txBox="1"/>
          <p:nvPr/>
        </p:nvSpPr>
        <p:spPr>
          <a:xfrm>
            <a:off x="1072765" y="876111"/>
            <a:ext cx="482453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Motivation For Choosing CNN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CNN &amp; Transfer Learning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Previous 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Methodology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 And Discussion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Conclusion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Limitations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Future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1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283F38-EFDD-48E6-81E4-346966B34E36}"/>
              </a:ext>
            </a:extLst>
          </p:cNvPr>
          <p:cNvSpPr/>
          <p:nvPr/>
        </p:nvSpPr>
        <p:spPr>
          <a:xfrm>
            <a:off x="8331930" y="4667693"/>
            <a:ext cx="544592" cy="471793"/>
          </a:xfrm>
          <a:prstGeom prst="rect">
            <a:avLst/>
          </a:prstGeom>
          <a:solidFill>
            <a:srgbClr val="AA39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A34F53-21FB-49AE-89C9-6F179CB39DEA}"/>
              </a:ext>
            </a:extLst>
          </p:cNvPr>
          <p:cNvSpPr txBox="1"/>
          <p:nvPr/>
        </p:nvSpPr>
        <p:spPr>
          <a:xfrm>
            <a:off x="8420986" y="4774019"/>
            <a:ext cx="368533" cy="319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02385233"/>
      </p:ext>
    </p:extLst>
  </p:cSld>
  <p:clrMapOvr>
    <a:masterClrMapping/>
  </p:clrMapOvr>
  <p:transition spd="slow" advTm="7626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/>
          <p:nvPr/>
        </p:nvSpPr>
        <p:spPr>
          <a:xfrm>
            <a:off x="354481" y="-15748"/>
            <a:ext cx="60263" cy="5159247"/>
          </a:xfrm>
          <a:prstGeom prst="rect">
            <a:avLst/>
          </a:prstGeom>
          <a:solidFill>
            <a:srgbClr val="AA39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"/>
          <p:cNvSpPr/>
          <p:nvPr/>
        </p:nvSpPr>
        <p:spPr>
          <a:xfrm>
            <a:off x="433329" y="-15748"/>
            <a:ext cx="60263" cy="5159214"/>
          </a:xfrm>
          <a:prstGeom prst="rect">
            <a:avLst/>
          </a:prstGeom>
          <a:solidFill>
            <a:srgbClr val="3B6C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"/>
          <p:cNvSpPr/>
          <p:nvPr/>
        </p:nvSpPr>
        <p:spPr>
          <a:xfrm rot="5400000">
            <a:off x="2911911" y="-478174"/>
            <a:ext cx="2940465" cy="6479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AA39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"/>
          <p:cNvSpPr/>
          <p:nvPr/>
        </p:nvSpPr>
        <p:spPr>
          <a:xfrm rot="-5400000" flipH="1">
            <a:off x="551079" y="118412"/>
            <a:ext cx="742182" cy="712125"/>
          </a:xfrm>
          <a:custGeom>
            <a:avLst/>
            <a:gdLst/>
            <a:ahLst/>
            <a:cxnLst/>
            <a:rect l="l" t="t" r="r" b="b"/>
            <a:pathLst>
              <a:path w="2928608" h="2758049" extrusionOk="0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rgbClr val="AA39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" name="Google Shape;75;p2"/>
          <p:cNvGrpSpPr/>
          <p:nvPr/>
        </p:nvGrpSpPr>
        <p:grpSpPr>
          <a:xfrm>
            <a:off x="7621844" y="60386"/>
            <a:ext cx="1337491" cy="1230907"/>
            <a:chOff x="7969924" y="4058816"/>
            <a:chExt cx="1020725" cy="918808"/>
          </a:xfrm>
        </p:grpSpPr>
        <p:sp>
          <p:nvSpPr>
            <p:cNvPr id="76" name="Google Shape;76;p2"/>
            <p:cNvSpPr/>
            <p:nvPr/>
          </p:nvSpPr>
          <p:spPr>
            <a:xfrm>
              <a:off x="8310166" y="4275875"/>
              <a:ext cx="680484" cy="701749"/>
            </a:xfrm>
            <a:prstGeom prst="ellipse">
              <a:avLst/>
            </a:prstGeom>
            <a:noFill/>
            <a:ln w="25400" cap="flat" cmpd="sng">
              <a:solidFill>
                <a:srgbClr val="3B6C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969924" y="4058816"/>
              <a:ext cx="680484" cy="701749"/>
            </a:xfrm>
            <a:prstGeom prst="ellipse">
              <a:avLst/>
            </a:prstGeom>
            <a:noFill/>
            <a:ln w="25400" cap="flat" cmpd="sng">
              <a:solidFill>
                <a:srgbClr val="AA397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" name="Google Shape;79;p2"/>
          <p:cNvSpPr/>
          <p:nvPr/>
        </p:nvSpPr>
        <p:spPr>
          <a:xfrm>
            <a:off x="275633" y="0"/>
            <a:ext cx="60263" cy="5159247"/>
          </a:xfrm>
          <a:prstGeom prst="rect">
            <a:avLst/>
          </a:prstGeom>
          <a:solidFill>
            <a:srgbClr val="AA39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5C07A3E-E30D-4D03-B0BF-F395ED2CE250}"/>
              </a:ext>
            </a:extLst>
          </p:cNvPr>
          <p:cNvSpPr txBox="1">
            <a:spLocks/>
          </p:cNvSpPr>
          <p:nvPr/>
        </p:nvSpPr>
        <p:spPr>
          <a:xfrm>
            <a:off x="1044317" y="461730"/>
            <a:ext cx="9144000" cy="57606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chemeClr val="accent3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Motivation For Choosing CNN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66ACBC-4F25-40A3-BCAB-6C33AE7317FF}"/>
              </a:ext>
            </a:extLst>
          </p:cNvPr>
          <p:cNvSpPr txBox="1"/>
          <p:nvPr/>
        </p:nvSpPr>
        <p:spPr>
          <a:xfrm>
            <a:off x="1372997" y="2180104"/>
            <a:ext cx="5369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Convolutional neural networks can extract informative features from images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A58E26-2BFB-43A4-83B1-8CDF4F87EAC4}"/>
              </a:ext>
            </a:extLst>
          </p:cNvPr>
          <p:cNvSpPr txBox="1"/>
          <p:nvPr/>
        </p:nvSpPr>
        <p:spPr>
          <a:xfrm>
            <a:off x="1372997" y="2853000"/>
            <a:ext cx="5369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It has the highest accuracy among all algorithms that predicts images.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CFC07F-7570-4A26-80E9-33B2A2375920}"/>
              </a:ext>
            </a:extLst>
          </p:cNvPr>
          <p:cNvSpPr txBox="1"/>
          <p:nvPr/>
        </p:nvSpPr>
        <p:spPr>
          <a:xfrm>
            <a:off x="1372997" y="1636786"/>
            <a:ext cx="5369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Lack of functionalities in pre-existing traditional approaches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F80759-4C54-4CE9-82E5-F2390C8711CA}"/>
              </a:ext>
            </a:extLst>
          </p:cNvPr>
          <p:cNvSpPr txBox="1"/>
          <p:nvPr/>
        </p:nvSpPr>
        <p:spPr>
          <a:xfrm>
            <a:off x="1372997" y="3539526"/>
            <a:ext cx="5369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Time and memory efficient.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1A16AE-0B3D-476A-A837-FE29616B0C7C}"/>
              </a:ext>
            </a:extLst>
          </p:cNvPr>
          <p:cNvSpPr/>
          <p:nvPr/>
        </p:nvSpPr>
        <p:spPr>
          <a:xfrm>
            <a:off x="8331930" y="4667693"/>
            <a:ext cx="544592" cy="471793"/>
          </a:xfrm>
          <a:prstGeom prst="rect">
            <a:avLst/>
          </a:prstGeom>
          <a:solidFill>
            <a:srgbClr val="AA39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49AF26-E5FA-480A-8BEF-B17BB618F578}"/>
              </a:ext>
            </a:extLst>
          </p:cNvPr>
          <p:cNvSpPr txBox="1"/>
          <p:nvPr/>
        </p:nvSpPr>
        <p:spPr>
          <a:xfrm>
            <a:off x="8420986" y="4774019"/>
            <a:ext cx="368533" cy="319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8580">
        <p15:prstTrans prst="pageCurlDouble"/>
      </p:transition>
    </mc:Choice>
    <mc:Fallback xmlns="">
      <p:transition spd="slow" advTm="3858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/>
          <p:nvPr/>
        </p:nvSpPr>
        <p:spPr>
          <a:xfrm>
            <a:off x="354481" y="-15748"/>
            <a:ext cx="60263" cy="5159247"/>
          </a:xfrm>
          <a:prstGeom prst="rect">
            <a:avLst/>
          </a:prstGeom>
          <a:solidFill>
            <a:srgbClr val="AA39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"/>
          <p:cNvSpPr/>
          <p:nvPr/>
        </p:nvSpPr>
        <p:spPr>
          <a:xfrm>
            <a:off x="433329" y="-15748"/>
            <a:ext cx="60263" cy="5159214"/>
          </a:xfrm>
          <a:prstGeom prst="rect">
            <a:avLst/>
          </a:prstGeom>
          <a:solidFill>
            <a:srgbClr val="3B6C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" name="Google Shape;75;p2"/>
          <p:cNvGrpSpPr/>
          <p:nvPr/>
        </p:nvGrpSpPr>
        <p:grpSpPr>
          <a:xfrm>
            <a:off x="7621844" y="60386"/>
            <a:ext cx="1337491" cy="1230907"/>
            <a:chOff x="7969924" y="4058816"/>
            <a:chExt cx="1020725" cy="918808"/>
          </a:xfrm>
        </p:grpSpPr>
        <p:sp>
          <p:nvSpPr>
            <p:cNvPr id="76" name="Google Shape;76;p2"/>
            <p:cNvSpPr/>
            <p:nvPr/>
          </p:nvSpPr>
          <p:spPr>
            <a:xfrm>
              <a:off x="8310166" y="4275875"/>
              <a:ext cx="680484" cy="701749"/>
            </a:xfrm>
            <a:prstGeom prst="ellipse">
              <a:avLst/>
            </a:prstGeom>
            <a:noFill/>
            <a:ln w="25400" cap="flat" cmpd="sng">
              <a:solidFill>
                <a:srgbClr val="3B6C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969924" y="4058816"/>
              <a:ext cx="680484" cy="701749"/>
            </a:xfrm>
            <a:prstGeom prst="ellipse">
              <a:avLst/>
            </a:prstGeom>
            <a:noFill/>
            <a:ln w="25400" cap="flat" cmpd="sng">
              <a:solidFill>
                <a:srgbClr val="AA397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" name="Google Shape;79;p2"/>
          <p:cNvSpPr/>
          <p:nvPr/>
        </p:nvSpPr>
        <p:spPr>
          <a:xfrm>
            <a:off x="275633" y="0"/>
            <a:ext cx="60263" cy="5159247"/>
          </a:xfrm>
          <a:prstGeom prst="rect">
            <a:avLst/>
          </a:prstGeom>
          <a:solidFill>
            <a:srgbClr val="AA39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7589F155-9036-4B05-8026-4A2D03BAD978}"/>
              </a:ext>
            </a:extLst>
          </p:cNvPr>
          <p:cNvSpPr txBox="1">
            <a:spLocks/>
          </p:cNvSpPr>
          <p:nvPr/>
        </p:nvSpPr>
        <p:spPr>
          <a:xfrm>
            <a:off x="1700400" y="771550"/>
            <a:ext cx="5645199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723010C-9236-4BDD-AD91-4F05090D7B44}"/>
              </a:ext>
            </a:extLst>
          </p:cNvPr>
          <p:cNvGrpSpPr/>
          <p:nvPr/>
        </p:nvGrpSpPr>
        <p:grpSpPr>
          <a:xfrm>
            <a:off x="1028899" y="2232851"/>
            <a:ext cx="2836323" cy="1666345"/>
            <a:chOff x="1941190" y="2593841"/>
            <a:chExt cx="5549230" cy="65517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17EC2FC-7209-41DC-BC51-19DAEA941AAB}"/>
                </a:ext>
              </a:extLst>
            </p:cNvPr>
            <p:cNvSpPr/>
            <p:nvPr/>
          </p:nvSpPr>
          <p:spPr>
            <a:xfrm>
              <a:off x="1945804" y="2600946"/>
              <a:ext cx="5544616" cy="648073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" name="Right Triangle 20">
              <a:extLst>
                <a:ext uri="{FF2B5EF4-FFF2-40B4-BE49-F238E27FC236}">
                  <a16:creationId xmlns:a16="http://schemas.microsoft.com/office/drawing/2014/main" id="{58AB56C1-F867-48AC-912B-1B70A2BA09EB}"/>
                </a:ext>
              </a:extLst>
            </p:cNvPr>
            <p:cNvSpPr/>
            <p:nvPr/>
          </p:nvSpPr>
          <p:spPr>
            <a:xfrm rot="5400000">
              <a:off x="1941190" y="2593841"/>
              <a:ext cx="653380" cy="65338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940CD02-F9AD-40B5-8C9F-476E4BC46023}"/>
                </a:ext>
              </a:extLst>
            </p:cNvPr>
            <p:cNvGrpSpPr/>
            <p:nvPr/>
          </p:nvGrpSpPr>
          <p:grpSpPr>
            <a:xfrm>
              <a:off x="2371114" y="2660895"/>
              <a:ext cx="4956241" cy="493113"/>
              <a:chOff x="667671" y="3347818"/>
              <a:chExt cx="2174729" cy="493113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C6FBEE3-86D8-44E2-9A87-C335E0CD5B75}"/>
                  </a:ext>
                </a:extLst>
              </p:cNvPr>
              <p:cNvSpPr txBox="1"/>
              <p:nvPr/>
            </p:nvSpPr>
            <p:spPr>
              <a:xfrm>
                <a:off x="667671" y="3611008"/>
                <a:ext cx="2059657" cy="229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2735 images, Created and Collected by us</a:t>
                </a:r>
                <a:endPara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FDCDD3-3FA8-4E9C-90D9-FBFF822FE684}"/>
                  </a:ext>
                </a:extLst>
              </p:cNvPr>
              <p:cNvSpPr txBox="1"/>
              <p:nvPr/>
            </p:nvSpPr>
            <p:spPr>
              <a:xfrm>
                <a:off x="782743" y="3347818"/>
                <a:ext cx="2059657" cy="133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accent3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Dataset1</a:t>
                </a:r>
                <a:endParaRPr lang="ko-KR" altLang="en-US" sz="1600" b="1" dirty="0">
                  <a:solidFill>
                    <a:schemeClr val="accent3"/>
                  </a:solidFill>
                  <a:latin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8089EBD-6CA2-4AAD-98FC-C98541437762}"/>
              </a:ext>
            </a:extLst>
          </p:cNvPr>
          <p:cNvGrpSpPr/>
          <p:nvPr/>
        </p:nvGrpSpPr>
        <p:grpSpPr>
          <a:xfrm>
            <a:off x="5637418" y="2244172"/>
            <a:ext cx="2909714" cy="1661771"/>
            <a:chOff x="1941190" y="2593841"/>
            <a:chExt cx="5697554" cy="65517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534D8A0-7225-46B1-B7E8-D7241A9F4450}"/>
                </a:ext>
              </a:extLst>
            </p:cNvPr>
            <p:cNvSpPr/>
            <p:nvPr/>
          </p:nvSpPr>
          <p:spPr>
            <a:xfrm>
              <a:off x="1945804" y="2600946"/>
              <a:ext cx="5544616" cy="648073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" name="Right Triangle 26">
              <a:extLst>
                <a:ext uri="{FF2B5EF4-FFF2-40B4-BE49-F238E27FC236}">
                  <a16:creationId xmlns:a16="http://schemas.microsoft.com/office/drawing/2014/main" id="{170851D7-F634-4190-9203-E9DC3BDBC99C}"/>
                </a:ext>
              </a:extLst>
            </p:cNvPr>
            <p:cNvSpPr/>
            <p:nvPr/>
          </p:nvSpPr>
          <p:spPr>
            <a:xfrm rot="5400000">
              <a:off x="1941190" y="2593841"/>
              <a:ext cx="653380" cy="65338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A64B508-10B8-4D6B-B7CE-FCFF29119EDA}"/>
                </a:ext>
              </a:extLst>
            </p:cNvPr>
            <p:cNvGrpSpPr/>
            <p:nvPr/>
          </p:nvGrpSpPr>
          <p:grpSpPr>
            <a:xfrm>
              <a:off x="2446247" y="2675912"/>
              <a:ext cx="5192497" cy="536079"/>
              <a:chOff x="700638" y="3362835"/>
              <a:chExt cx="2278395" cy="536079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76D40B0-FA02-48E8-8797-9D5EA2C3DA7D}"/>
                  </a:ext>
                </a:extLst>
              </p:cNvPr>
              <p:cNvSpPr txBox="1"/>
              <p:nvPr/>
            </p:nvSpPr>
            <p:spPr>
              <a:xfrm>
                <a:off x="700638" y="3571281"/>
                <a:ext cx="2278395" cy="3276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236 images, </a:t>
                </a:r>
              </a:p>
              <a:p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Collected from a model dataset known as Bowfire</a:t>
                </a:r>
                <a:endPara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C5500D-9AD8-482B-B5BB-978D02B1B6F7}"/>
                  </a:ext>
                </a:extLst>
              </p:cNvPr>
              <p:cNvSpPr txBox="1"/>
              <p:nvPr/>
            </p:nvSpPr>
            <p:spPr>
              <a:xfrm>
                <a:off x="782743" y="3362835"/>
                <a:ext cx="2059657" cy="133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accent3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Dataset2</a:t>
                </a:r>
                <a:endParaRPr lang="ko-KR" altLang="en-US" sz="1600" b="1" dirty="0">
                  <a:solidFill>
                    <a:schemeClr val="accent3"/>
                  </a:solidFill>
                  <a:latin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15E863F-0DE6-4FEA-BB86-C7F15668E145}"/>
              </a:ext>
            </a:extLst>
          </p:cNvPr>
          <p:cNvCxnSpPr/>
          <p:nvPr/>
        </p:nvCxnSpPr>
        <p:spPr>
          <a:xfrm>
            <a:off x="2458684" y="1635644"/>
            <a:ext cx="43924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1102668-E174-48A1-BE49-F9E829FDB59E}"/>
              </a:ext>
            </a:extLst>
          </p:cNvPr>
          <p:cNvCxnSpPr/>
          <p:nvPr/>
        </p:nvCxnSpPr>
        <p:spPr>
          <a:xfrm>
            <a:off x="2458684" y="1635644"/>
            <a:ext cx="0" cy="540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7B9D15E-DF73-4CD8-97CE-E53A43963A42}"/>
              </a:ext>
            </a:extLst>
          </p:cNvPr>
          <p:cNvCxnSpPr/>
          <p:nvPr/>
        </p:nvCxnSpPr>
        <p:spPr>
          <a:xfrm>
            <a:off x="6851172" y="1653666"/>
            <a:ext cx="0" cy="540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4262AF2-3FC7-43C5-B142-EFB7AA8CA3B7}"/>
              </a:ext>
            </a:extLst>
          </p:cNvPr>
          <p:cNvCxnSpPr>
            <a:stCxn id="15" idx="2"/>
          </p:cNvCxnSpPr>
          <p:nvPr/>
        </p:nvCxnSpPr>
        <p:spPr>
          <a:xfrm flipH="1">
            <a:off x="4522999" y="1347614"/>
            <a:ext cx="1" cy="288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97B1ED1A-E4C3-458A-8C44-70B179DC1979}"/>
              </a:ext>
            </a:extLst>
          </p:cNvPr>
          <p:cNvSpPr/>
          <p:nvPr/>
        </p:nvSpPr>
        <p:spPr>
          <a:xfrm>
            <a:off x="3046864" y="822564"/>
            <a:ext cx="2833965" cy="536706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13370AB-02B2-42D6-87A2-4A080A02AD64}"/>
              </a:ext>
            </a:extLst>
          </p:cNvPr>
          <p:cNvSpPr/>
          <p:nvPr/>
        </p:nvSpPr>
        <p:spPr>
          <a:xfrm>
            <a:off x="8331930" y="4667693"/>
            <a:ext cx="544592" cy="471793"/>
          </a:xfrm>
          <a:prstGeom prst="rect">
            <a:avLst/>
          </a:prstGeom>
          <a:solidFill>
            <a:srgbClr val="AA39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613CACA-FD56-4C67-A3C3-ED14C3D2AA7E}"/>
              </a:ext>
            </a:extLst>
          </p:cNvPr>
          <p:cNvSpPr txBox="1"/>
          <p:nvPr/>
        </p:nvSpPr>
        <p:spPr>
          <a:xfrm>
            <a:off x="8420986" y="4774019"/>
            <a:ext cx="368533" cy="319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3304476"/>
      </p:ext>
    </p:extLst>
  </p:cSld>
  <p:clrMapOvr>
    <a:masterClrMapping/>
  </p:clrMapOvr>
  <p:transition spd="slow" advTm="13692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/>
          <p:nvPr/>
        </p:nvSpPr>
        <p:spPr>
          <a:xfrm>
            <a:off x="354481" y="-15748"/>
            <a:ext cx="60263" cy="5159247"/>
          </a:xfrm>
          <a:prstGeom prst="rect">
            <a:avLst/>
          </a:prstGeom>
          <a:solidFill>
            <a:srgbClr val="AA39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"/>
          <p:cNvSpPr/>
          <p:nvPr/>
        </p:nvSpPr>
        <p:spPr>
          <a:xfrm>
            <a:off x="433329" y="-15748"/>
            <a:ext cx="60263" cy="5159214"/>
          </a:xfrm>
          <a:prstGeom prst="rect">
            <a:avLst/>
          </a:prstGeom>
          <a:solidFill>
            <a:srgbClr val="3B6C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" name="Google Shape;75;p2"/>
          <p:cNvGrpSpPr/>
          <p:nvPr/>
        </p:nvGrpSpPr>
        <p:grpSpPr>
          <a:xfrm>
            <a:off x="7664374" y="3722266"/>
            <a:ext cx="1337491" cy="1230907"/>
            <a:chOff x="7969924" y="4058816"/>
            <a:chExt cx="1020725" cy="918808"/>
          </a:xfrm>
        </p:grpSpPr>
        <p:sp>
          <p:nvSpPr>
            <p:cNvPr id="76" name="Google Shape;76;p2"/>
            <p:cNvSpPr/>
            <p:nvPr/>
          </p:nvSpPr>
          <p:spPr>
            <a:xfrm>
              <a:off x="8310166" y="4275875"/>
              <a:ext cx="680484" cy="701749"/>
            </a:xfrm>
            <a:prstGeom prst="ellipse">
              <a:avLst/>
            </a:prstGeom>
            <a:noFill/>
            <a:ln w="25400" cap="flat" cmpd="sng">
              <a:solidFill>
                <a:srgbClr val="3B6C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969924" y="4058816"/>
              <a:ext cx="680484" cy="701749"/>
            </a:xfrm>
            <a:prstGeom prst="ellipse">
              <a:avLst/>
            </a:prstGeom>
            <a:noFill/>
            <a:ln w="25400" cap="flat" cmpd="sng">
              <a:solidFill>
                <a:srgbClr val="AA397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" name="Google Shape;79;p2"/>
          <p:cNvSpPr/>
          <p:nvPr/>
        </p:nvSpPr>
        <p:spPr>
          <a:xfrm>
            <a:off x="275633" y="0"/>
            <a:ext cx="60263" cy="5159247"/>
          </a:xfrm>
          <a:prstGeom prst="rect">
            <a:avLst/>
          </a:prstGeom>
          <a:solidFill>
            <a:srgbClr val="AA39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BA962B-FD18-465F-B5B1-0E50926C3D28}"/>
              </a:ext>
            </a:extLst>
          </p:cNvPr>
          <p:cNvSpPr txBox="1"/>
          <p:nvPr/>
        </p:nvSpPr>
        <p:spPr>
          <a:xfrm>
            <a:off x="493592" y="60386"/>
            <a:ext cx="4176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Dataset1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7" name="Picture 36" descr="A close up of a stone wall&#10;&#10;Description automatically generated">
            <a:extLst>
              <a:ext uri="{FF2B5EF4-FFF2-40B4-BE49-F238E27FC236}">
                <a16:creationId xmlns:a16="http://schemas.microsoft.com/office/drawing/2014/main" id="{AE5BCF6A-F926-4EEE-834C-E8426DECE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2612995"/>
            <a:ext cx="2147279" cy="2361849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38" name="Picture 37" descr="A picture containing stone, building, food, orange&#10;&#10;Description automatically generated">
            <a:extLst>
              <a:ext uri="{FF2B5EF4-FFF2-40B4-BE49-F238E27FC236}">
                <a16:creationId xmlns:a16="http://schemas.microsoft.com/office/drawing/2014/main" id="{8BD52B59-A0EB-422C-98CE-A726E9EC4E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089" y="2612995"/>
            <a:ext cx="2147278" cy="2361849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39" name="Picture 38" descr="A close up of a basket&#10;&#10;Description automatically generated">
            <a:extLst>
              <a:ext uri="{FF2B5EF4-FFF2-40B4-BE49-F238E27FC236}">
                <a16:creationId xmlns:a16="http://schemas.microsoft.com/office/drawing/2014/main" id="{147CF694-182E-4398-8F3F-0F5526F76B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644" y="653570"/>
            <a:ext cx="3285031" cy="1847830"/>
          </a:xfrm>
          <a:prstGeom prst="rect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</p:pic>
      <p:pic>
        <p:nvPicPr>
          <p:cNvPr id="40" name="Picture 39" descr="A picture containing indoor, fire, table, food&#10;&#10;Description automatically generated">
            <a:extLst>
              <a:ext uri="{FF2B5EF4-FFF2-40B4-BE49-F238E27FC236}">
                <a16:creationId xmlns:a16="http://schemas.microsoft.com/office/drawing/2014/main" id="{6C7F25F7-BA91-47B5-A97F-7C9EAB4B6E6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95224" y="-31761"/>
            <a:ext cx="1823876" cy="3242445"/>
          </a:xfrm>
          <a:prstGeom prst="rect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03B2D32-402E-4E24-B305-152AD258B0D2}"/>
              </a:ext>
            </a:extLst>
          </p:cNvPr>
          <p:cNvSpPr txBox="1"/>
          <p:nvPr/>
        </p:nvSpPr>
        <p:spPr>
          <a:xfrm>
            <a:off x="1956262" y="190327"/>
            <a:ext cx="6228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Opposite Image from Same environments Were Present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3E1974-61F9-45CA-9E53-60F0B0F14DA7}"/>
              </a:ext>
            </a:extLst>
          </p:cNvPr>
          <p:cNvSpPr/>
          <p:nvPr/>
        </p:nvSpPr>
        <p:spPr>
          <a:xfrm>
            <a:off x="8331930" y="4667693"/>
            <a:ext cx="544592" cy="471793"/>
          </a:xfrm>
          <a:prstGeom prst="rect">
            <a:avLst/>
          </a:prstGeom>
          <a:solidFill>
            <a:srgbClr val="AA39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CC1B28-3C9E-4C5D-9FEB-5DF6A46127F6}"/>
              </a:ext>
            </a:extLst>
          </p:cNvPr>
          <p:cNvSpPr txBox="1"/>
          <p:nvPr/>
        </p:nvSpPr>
        <p:spPr>
          <a:xfrm>
            <a:off x="8420986" y="4774019"/>
            <a:ext cx="368533" cy="319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66057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4"/>
    </mc:Choice>
    <mc:Fallback xmlns="">
      <p:transition spd="slow" advTm="140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/>
          <p:nvPr/>
        </p:nvSpPr>
        <p:spPr>
          <a:xfrm>
            <a:off x="354481" y="-15748"/>
            <a:ext cx="60263" cy="5159247"/>
          </a:xfrm>
          <a:prstGeom prst="rect">
            <a:avLst/>
          </a:prstGeom>
          <a:solidFill>
            <a:srgbClr val="AA39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"/>
          <p:cNvSpPr/>
          <p:nvPr/>
        </p:nvSpPr>
        <p:spPr>
          <a:xfrm>
            <a:off x="433329" y="-15748"/>
            <a:ext cx="60263" cy="5159214"/>
          </a:xfrm>
          <a:prstGeom prst="rect">
            <a:avLst/>
          </a:prstGeom>
          <a:solidFill>
            <a:srgbClr val="3B6C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" name="Google Shape;75;p2"/>
          <p:cNvGrpSpPr/>
          <p:nvPr/>
        </p:nvGrpSpPr>
        <p:grpSpPr>
          <a:xfrm>
            <a:off x="108743" y="3987209"/>
            <a:ext cx="1024900" cy="990037"/>
            <a:chOff x="7969924" y="4058816"/>
            <a:chExt cx="1020725" cy="918808"/>
          </a:xfrm>
        </p:grpSpPr>
        <p:sp>
          <p:nvSpPr>
            <p:cNvPr id="76" name="Google Shape;76;p2"/>
            <p:cNvSpPr/>
            <p:nvPr/>
          </p:nvSpPr>
          <p:spPr>
            <a:xfrm>
              <a:off x="8310166" y="4275875"/>
              <a:ext cx="680484" cy="701749"/>
            </a:xfrm>
            <a:prstGeom prst="ellipse">
              <a:avLst/>
            </a:prstGeom>
            <a:noFill/>
            <a:ln w="25400" cap="flat" cmpd="sng">
              <a:solidFill>
                <a:srgbClr val="3B6C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969924" y="4058816"/>
              <a:ext cx="680484" cy="701749"/>
            </a:xfrm>
            <a:prstGeom prst="ellipse">
              <a:avLst/>
            </a:prstGeom>
            <a:noFill/>
            <a:ln w="25400" cap="flat" cmpd="sng">
              <a:solidFill>
                <a:srgbClr val="AA397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" name="Google Shape;79;p2"/>
          <p:cNvSpPr/>
          <p:nvPr/>
        </p:nvSpPr>
        <p:spPr>
          <a:xfrm>
            <a:off x="275633" y="0"/>
            <a:ext cx="60263" cy="5159247"/>
          </a:xfrm>
          <a:prstGeom prst="rect">
            <a:avLst/>
          </a:prstGeom>
          <a:solidFill>
            <a:srgbClr val="AA39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Picture 13" descr="A fire place and a stove top oven sitting next to a fireplace&#10;&#10;Description automatically generated">
            <a:extLst>
              <a:ext uri="{FF2B5EF4-FFF2-40B4-BE49-F238E27FC236}">
                <a16:creationId xmlns:a16="http://schemas.microsoft.com/office/drawing/2014/main" id="{E82C9F48-6552-46CC-B310-37A81E7B73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5" t="23840" r="5140" b="19336"/>
          <a:stretch/>
        </p:blipFill>
        <p:spPr>
          <a:xfrm>
            <a:off x="1830220" y="544409"/>
            <a:ext cx="2980544" cy="2131893"/>
          </a:xfrm>
          <a:prstGeom prst="rect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</p:pic>
      <p:pic>
        <p:nvPicPr>
          <p:cNvPr id="15" name="Picture 14" descr="A tree in a forest&#10;&#10;Description automatically generated">
            <a:extLst>
              <a:ext uri="{FF2B5EF4-FFF2-40B4-BE49-F238E27FC236}">
                <a16:creationId xmlns:a16="http://schemas.microsoft.com/office/drawing/2014/main" id="{C80D85F2-4D89-4EC1-8A1A-BA73261896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776" y="2787774"/>
            <a:ext cx="3441385" cy="1935780"/>
          </a:xfrm>
          <a:prstGeom prst="rect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</p:pic>
      <p:pic>
        <p:nvPicPr>
          <p:cNvPr id="16" name="Picture 15" descr="A fire place sitting in a room&#10;&#10;Description automatically generated">
            <a:extLst>
              <a:ext uri="{FF2B5EF4-FFF2-40B4-BE49-F238E27FC236}">
                <a16:creationId xmlns:a16="http://schemas.microsoft.com/office/drawing/2014/main" id="{54943CB6-DBAB-42E5-9A8F-7632FCD0F8E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5" t="16189" r="7755" b="14100"/>
          <a:stretch/>
        </p:blipFill>
        <p:spPr>
          <a:xfrm>
            <a:off x="4889612" y="544410"/>
            <a:ext cx="3007024" cy="2131893"/>
          </a:xfrm>
          <a:prstGeom prst="rect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</p:pic>
      <p:pic>
        <p:nvPicPr>
          <p:cNvPr id="17" name="Picture 16" descr="A picture containing transport, outdoor, train, track&#10;&#10;Description automatically generated">
            <a:extLst>
              <a:ext uri="{FF2B5EF4-FFF2-40B4-BE49-F238E27FC236}">
                <a16:creationId xmlns:a16="http://schemas.microsoft.com/office/drawing/2014/main" id="{8EDFA7FA-AC9C-44BB-9349-FF0007FB86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543" y="2807581"/>
            <a:ext cx="3441385" cy="1935779"/>
          </a:xfrm>
          <a:prstGeom prst="rect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4CA0ABE-C82D-41B1-9207-2FEB0BD8816D}"/>
              </a:ext>
            </a:extLst>
          </p:cNvPr>
          <p:cNvSpPr txBox="1"/>
          <p:nvPr/>
        </p:nvSpPr>
        <p:spPr>
          <a:xfrm>
            <a:off x="2878448" y="31724"/>
            <a:ext cx="6228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Emphasized on Background Similarity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7A8DC8-54CE-499B-91BE-E9860A46F714}"/>
              </a:ext>
            </a:extLst>
          </p:cNvPr>
          <p:cNvSpPr txBox="1"/>
          <p:nvPr/>
        </p:nvSpPr>
        <p:spPr>
          <a:xfrm>
            <a:off x="493592" y="6765"/>
            <a:ext cx="4176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Dataset1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121C85-5B05-4319-A83C-64B45A51C090}"/>
              </a:ext>
            </a:extLst>
          </p:cNvPr>
          <p:cNvSpPr/>
          <p:nvPr/>
        </p:nvSpPr>
        <p:spPr>
          <a:xfrm>
            <a:off x="8490665" y="4671673"/>
            <a:ext cx="544592" cy="471793"/>
          </a:xfrm>
          <a:prstGeom prst="rect">
            <a:avLst/>
          </a:prstGeom>
          <a:solidFill>
            <a:srgbClr val="AA39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4EF0B4-58B9-4FEA-90FC-F2134B6166E3}"/>
              </a:ext>
            </a:extLst>
          </p:cNvPr>
          <p:cNvSpPr txBox="1"/>
          <p:nvPr/>
        </p:nvSpPr>
        <p:spPr>
          <a:xfrm>
            <a:off x="8578694" y="4784865"/>
            <a:ext cx="368533" cy="319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24713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2"/>
    </mc:Choice>
    <mc:Fallback xmlns="">
      <p:transition spd="slow" advTm="37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/>
          <p:nvPr/>
        </p:nvSpPr>
        <p:spPr>
          <a:xfrm>
            <a:off x="354481" y="-15748"/>
            <a:ext cx="60263" cy="5159247"/>
          </a:xfrm>
          <a:prstGeom prst="rect">
            <a:avLst/>
          </a:prstGeom>
          <a:solidFill>
            <a:srgbClr val="AA39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"/>
          <p:cNvSpPr/>
          <p:nvPr/>
        </p:nvSpPr>
        <p:spPr>
          <a:xfrm>
            <a:off x="433329" y="-15748"/>
            <a:ext cx="60263" cy="5159214"/>
          </a:xfrm>
          <a:prstGeom prst="rect">
            <a:avLst/>
          </a:prstGeom>
          <a:solidFill>
            <a:srgbClr val="3B6C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" name="Google Shape;75;p2"/>
          <p:cNvGrpSpPr/>
          <p:nvPr/>
        </p:nvGrpSpPr>
        <p:grpSpPr>
          <a:xfrm>
            <a:off x="108743" y="3987209"/>
            <a:ext cx="1024900" cy="990037"/>
            <a:chOff x="7969924" y="4058816"/>
            <a:chExt cx="1020725" cy="918808"/>
          </a:xfrm>
        </p:grpSpPr>
        <p:sp>
          <p:nvSpPr>
            <p:cNvPr id="76" name="Google Shape;76;p2"/>
            <p:cNvSpPr/>
            <p:nvPr/>
          </p:nvSpPr>
          <p:spPr>
            <a:xfrm>
              <a:off x="8310166" y="4275875"/>
              <a:ext cx="680484" cy="701749"/>
            </a:xfrm>
            <a:prstGeom prst="ellipse">
              <a:avLst/>
            </a:prstGeom>
            <a:noFill/>
            <a:ln w="25400" cap="flat" cmpd="sng">
              <a:solidFill>
                <a:srgbClr val="3B6C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969924" y="4058816"/>
              <a:ext cx="680484" cy="701749"/>
            </a:xfrm>
            <a:prstGeom prst="ellipse">
              <a:avLst/>
            </a:prstGeom>
            <a:noFill/>
            <a:ln w="25400" cap="flat" cmpd="sng">
              <a:solidFill>
                <a:srgbClr val="AA397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" name="Google Shape;79;p2"/>
          <p:cNvSpPr/>
          <p:nvPr/>
        </p:nvSpPr>
        <p:spPr>
          <a:xfrm>
            <a:off x="275633" y="0"/>
            <a:ext cx="60263" cy="5159247"/>
          </a:xfrm>
          <a:prstGeom prst="rect">
            <a:avLst/>
          </a:prstGeom>
          <a:solidFill>
            <a:srgbClr val="AA39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7A8DC8-54CE-499B-91BE-E9860A46F714}"/>
              </a:ext>
            </a:extLst>
          </p:cNvPr>
          <p:cNvSpPr txBox="1"/>
          <p:nvPr/>
        </p:nvSpPr>
        <p:spPr>
          <a:xfrm>
            <a:off x="512177" y="92363"/>
            <a:ext cx="4176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Dataset2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82D9C1-6374-404A-B98F-B6F7132D164A}"/>
              </a:ext>
            </a:extLst>
          </p:cNvPr>
          <p:cNvSpPr txBox="1"/>
          <p:nvPr/>
        </p:nvSpPr>
        <p:spPr>
          <a:xfrm>
            <a:off x="2051720" y="2073724"/>
            <a:ext cx="30369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236 Images in Total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BA92E4-2D56-4287-9F49-B0542E6EB578}"/>
              </a:ext>
            </a:extLst>
          </p:cNvPr>
          <p:cNvSpPr txBox="1"/>
          <p:nvPr/>
        </p:nvSpPr>
        <p:spPr>
          <a:xfrm>
            <a:off x="2051720" y="2783693"/>
            <a:ext cx="303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Contains Challenging Images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FB1412-8AE1-4EB5-A11B-6BD9F6D4530C}"/>
              </a:ext>
            </a:extLst>
          </p:cNvPr>
          <p:cNvSpPr txBox="1"/>
          <p:nvPr/>
        </p:nvSpPr>
        <p:spPr>
          <a:xfrm>
            <a:off x="2051720" y="3623132"/>
            <a:ext cx="303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Presence of Fire Like Objects in Non-fire Section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A8B9D5-B35C-4B69-92B4-11648EC4E6E3}"/>
              </a:ext>
            </a:extLst>
          </p:cNvPr>
          <p:cNvSpPr txBox="1"/>
          <p:nvPr/>
        </p:nvSpPr>
        <p:spPr>
          <a:xfrm>
            <a:off x="1767087" y="772620"/>
            <a:ext cx="584310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Developed By Teachers and Students of Institute of Mathematics and Computer Science, University of Sao Paulo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Sao Carlos, Brazil</a:t>
            </a:r>
          </a:p>
          <a:p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77489B-CAA2-4047-875C-34A5C0D7C5AE}"/>
              </a:ext>
            </a:extLst>
          </p:cNvPr>
          <p:cNvSpPr/>
          <p:nvPr/>
        </p:nvSpPr>
        <p:spPr>
          <a:xfrm>
            <a:off x="8331930" y="4667693"/>
            <a:ext cx="544592" cy="471793"/>
          </a:xfrm>
          <a:prstGeom prst="rect">
            <a:avLst/>
          </a:prstGeom>
          <a:solidFill>
            <a:srgbClr val="AA39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EC12B9-DDC6-4378-9BB3-D3C5D84D4C86}"/>
              </a:ext>
            </a:extLst>
          </p:cNvPr>
          <p:cNvSpPr txBox="1"/>
          <p:nvPr/>
        </p:nvSpPr>
        <p:spPr>
          <a:xfrm>
            <a:off x="8420986" y="4774019"/>
            <a:ext cx="368533" cy="319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38588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83"/>
    </mc:Choice>
    <mc:Fallback xmlns="">
      <p:transition spd="slow" advTm="1408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/>
          <p:nvPr/>
        </p:nvSpPr>
        <p:spPr>
          <a:xfrm>
            <a:off x="354481" y="-15748"/>
            <a:ext cx="60263" cy="5159247"/>
          </a:xfrm>
          <a:prstGeom prst="rect">
            <a:avLst/>
          </a:prstGeom>
          <a:solidFill>
            <a:srgbClr val="AA39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"/>
          <p:cNvSpPr/>
          <p:nvPr/>
        </p:nvSpPr>
        <p:spPr>
          <a:xfrm>
            <a:off x="433329" y="-15748"/>
            <a:ext cx="60263" cy="5159214"/>
          </a:xfrm>
          <a:prstGeom prst="rect">
            <a:avLst/>
          </a:prstGeom>
          <a:solidFill>
            <a:srgbClr val="3B6C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" name="Google Shape;75;p2"/>
          <p:cNvGrpSpPr/>
          <p:nvPr/>
        </p:nvGrpSpPr>
        <p:grpSpPr>
          <a:xfrm>
            <a:off x="108743" y="3987209"/>
            <a:ext cx="1024900" cy="990037"/>
            <a:chOff x="7969924" y="4058816"/>
            <a:chExt cx="1020725" cy="918808"/>
          </a:xfrm>
        </p:grpSpPr>
        <p:sp>
          <p:nvSpPr>
            <p:cNvPr id="76" name="Google Shape;76;p2"/>
            <p:cNvSpPr/>
            <p:nvPr/>
          </p:nvSpPr>
          <p:spPr>
            <a:xfrm>
              <a:off x="8310166" y="4275875"/>
              <a:ext cx="680484" cy="701749"/>
            </a:xfrm>
            <a:prstGeom prst="ellipse">
              <a:avLst/>
            </a:prstGeom>
            <a:noFill/>
            <a:ln w="25400" cap="flat" cmpd="sng">
              <a:solidFill>
                <a:srgbClr val="3B6C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969924" y="4058816"/>
              <a:ext cx="680484" cy="701749"/>
            </a:xfrm>
            <a:prstGeom prst="ellipse">
              <a:avLst/>
            </a:prstGeom>
            <a:noFill/>
            <a:ln w="25400" cap="flat" cmpd="sng">
              <a:solidFill>
                <a:srgbClr val="AA397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" name="Google Shape;79;p2"/>
          <p:cNvSpPr/>
          <p:nvPr/>
        </p:nvSpPr>
        <p:spPr>
          <a:xfrm>
            <a:off x="275633" y="0"/>
            <a:ext cx="60263" cy="5159247"/>
          </a:xfrm>
          <a:prstGeom prst="rect">
            <a:avLst/>
          </a:prstGeom>
          <a:solidFill>
            <a:srgbClr val="AA39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Picture 25" descr="A close up of a church&#10;&#10;Description automatically generated">
            <a:extLst>
              <a:ext uri="{FF2B5EF4-FFF2-40B4-BE49-F238E27FC236}">
                <a16:creationId xmlns:a16="http://schemas.microsoft.com/office/drawing/2014/main" id="{91F1A6A2-A39C-4F2C-A831-CFAD990EE2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68" y="584937"/>
            <a:ext cx="2693632" cy="1761633"/>
          </a:xfrm>
          <a:prstGeom prst="rect">
            <a:avLst/>
          </a:prstGeom>
          <a:ln w="19050">
            <a:solidFill>
              <a:schemeClr val="accent3">
                <a:lumMod val="75000"/>
              </a:schemeClr>
            </a:solidFill>
          </a:ln>
        </p:spPr>
      </p:pic>
      <p:pic>
        <p:nvPicPr>
          <p:cNvPr id="27" name="Picture 26" descr="A sunset over a body of water&#10;&#10;Description automatically generated">
            <a:extLst>
              <a:ext uri="{FF2B5EF4-FFF2-40B4-BE49-F238E27FC236}">
                <a16:creationId xmlns:a16="http://schemas.microsoft.com/office/drawing/2014/main" id="{7BC54CF3-D7BE-4156-BEE2-07FED2B20C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786" y="584698"/>
            <a:ext cx="2724006" cy="1761633"/>
          </a:xfrm>
          <a:prstGeom prst="rect">
            <a:avLst/>
          </a:prstGeom>
          <a:ln w="19050">
            <a:solidFill>
              <a:schemeClr val="accent3">
                <a:lumMod val="75000"/>
              </a:schemeClr>
            </a:solidFill>
          </a:ln>
        </p:spPr>
      </p:pic>
      <p:pic>
        <p:nvPicPr>
          <p:cNvPr id="28" name="Picture 27" descr="A group of people in a dark city street at night&#10;&#10;Description automatically generated">
            <a:extLst>
              <a:ext uri="{FF2B5EF4-FFF2-40B4-BE49-F238E27FC236}">
                <a16:creationId xmlns:a16="http://schemas.microsoft.com/office/drawing/2014/main" id="{BB3A6E18-FA72-4665-B57E-D520983105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965" y="2499853"/>
            <a:ext cx="2693632" cy="2020224"/>
          </a:xfrm>
          <a:prstGeom prst="rect">
            <a:avLst/>
          </a:prstGeom>
          <a:ln w="19050">
            <a:solidFill>
              <a:schemeClr val="accent3">
                <a:lumMod val="75000"/>
              </a:schemeClr>
            </a:solidFill>
          </a:ln>
        </p:spPr>
      </p:pic>
      <p:pic>
        <p:nvPicPr>
          <p:cNvPr id="29" name="Picture 28" descr="A sunset over a body of water&#10;&#10;Description automatically generated">
            <a:extLst>
              <a:ext uri="{FF2B5EF4-FFF2-40B4-BE49-F238E27FC236}">
                <a16:creationId xmlns:a16="http://schemas.microsoft.com/office/drawing/2014/main" id="{0C4C5778-4FF9-40A2-B0EE-A3AEC0D678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161" y="2463456"/>
            <a:ext cx="2693631" cy="2020223"/>
          </a:xfrm>
          <a:prstGeom prst="rect">
            <a:avLst/>
          </a:prstGeom>
          <a:ln w="19050">
            <a:solidFill>
              <a:schemeClr val="accent3">
                <a:lumMod val="75000"/>
              </a:schemeClr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D696660-81AA-4E21-BB82-8B939DB475BB}"/>
              </a:ext>
            </a:extLst>
          </p:cNvPr>
          <p:cNvSpPr txBox="1"/>
          <p:nvPr/>
        </p:nvSpPr>
        <p:spPr>
          <a:xfrm>
            <a:off x="512177" y="36709"/>
            <a:ext cx="4176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Dataset2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8B3B93-CDF3-448F-9400-1F8E9C447552}"/>
              </a:ext>
            </a:extLst>
          </p:cNvPr>
          <p:cNvSpPr txBox="1"/>
          <p:nvPr/>
        </p:nvSpPr>
        <p:spPr>
          <a:xfrm>
            <a:off x="1869965" y="138228"/>
            <a:ext cx="6228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Presence of Fire Like Objects in Non-fire Section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33E3AE-672F-4E96-9A47-B45AE59E72E2}"/>
              </a:ext>
            </a:extLst>
          </p:cNvPr>
          <p:cNvSpPr/>
          <p:nvPr/>
        </p:nvSpPr>
        <p:spPr>
          <a:xfrm>
            <a:off x="8331930" y="4667693"/>
            <a:ext cx="544592" cy="471793"/>
          </a:xfrm>
          <a:prstGeom prst="rect">
            <a:avLst/>
          </a:prstGeom>
          <a:solidFill>
            <a:srgbClr val="AA39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FF6064-8653-43D0-BB32-6F29ECB81346}"/>
              </a:ext>
            </a:extLst>
          </p:cNvPr>
          <p:cNvSpPr txBox="1"/>
          <p:nvPr/>
        </p:nvSpPr>
        <p:spPr>
          <a:xfrm>
            <a:off x="8420986" y="4774019"/>
            <a:ext cx="368533" cy="319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7957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28"/>
    </mc:Choice>
    <mc:Fallback xmlns="">
      <p:transition spd="slow" advTm="10328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2|0.6|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</TotalTime>
  <Words>916</Words>
  <Application>Microsoft Office PowerPoint</Application>
  <PresentationFormat>On-screen Show (16:9)</PresentationFormat>
  <Paragraphs>235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 Light</vt:lpstr>
      <vt:lpstr>Cambria</vt:lpstr>
      <vt:lpstr>Open Sans</vt:lpstr>
      <vt:lpstr>Times New Roman</vt:lpstr>
      <vt:lpstr>Simple Light</vt:lpstr>
      <vt:lpstr>Welcome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Ensemble Method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Work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Cory Ebenestelli</dc:title>
  <dc:creator>User</dc:creator>
  <cp:lastModifiedBy>Asraf Jahan Tamanna</cp:lastModifiedBy>
  <cp:revision>35</cp:revision>
  <dcterms:modified xsi:type="dcterms:W3CDTF">2021-09-11T18:46:18Z</dcterms:modified>
</cp:coreProperties>
</file>